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8" r:id="rId11"/>
    <p:sldId id="265" r:id="rId12"/>
    <p:sldId id="266" r:id="rId13"/>
    <p:sldId id="279" r:id="rId14"/>
    <p:sldId id="267" r:id="rId15"/>
    <p:sldId id="268" r:id="rId16"/>
    <p:sldId id="269" r:id="rId17"/>
    <p:sldId id="270" r:id="rId18"/>
    <p:sldId id="271" r:id="rId19"/>
    <p:sldId id="272" r:id="rId20"/>
    <p:sldId id="273" r:id="rId21"/>
    <p:sldId id="274" r:id="rId22"/>
    <p:sldId id="275" r:id="rId23"/>
    <p:sldId id="277" r:id="rId24"/>
    <p:sldId id="280" r:id="rId25"/>
    <p:sldId id="281" r:id="rId26"/>
    <p:sldId id="282" r:id="rId27"/>
    <p:sldId id="284" r:id="rId28"/>
    <p:sldId id="285" r:id="rId29"/>
    <p:sldId id="287" r:id="rId30"/>
    <p:sldId id="288" r:id="rId31"/>
    <p:sldId id="290" r:id="rId32"/>
    <p:sldId id="291"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Steckbauer" initials="AS" lastIdx="1" clrIdx="0">
    <p:extLst>
      <p:ext uri="{19B8F6BF-5375-455C-9EA6-DF929625EA0E}">
        <p15:presenceInfo xmlns:p15="http://schemas.microsoft.com/office/powerpoint/2012/main" userId="8b8fedfbd33e26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a:t>Mastertitelformat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2/16/2021</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CF3075A-B3CA-4308-8288-4AA3FDE33D80}"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674B8D-FEEF-4ACC-AE11-BD533592BCDC}"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a:t>Mastertitelformat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0326006-7E0B-4944-9FC8-8FFECA54B11C}"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B5A3413-B80B-4905-8668-7292F4C8B0D5}"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a:t>Mastertitelformat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74019662-C6A4-45F9-A235-129F0C1DEF43}" type="datetimeFigureOut">
              <a:rPr lang="en-US" dirty="0"/>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a:t>Mastertitelformat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909BB764-976A-4040-BDCA-252C91CEE939}" type="datetimeFigureOut">
              <a:rPr lang="en-US" dirty="0"/>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a:t>Mastertitelformat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9D1490F-3E6A-4544-9694-22B6007FE3C6}"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a:t>Mastertitelformat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a:t>Mastertitelformat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2829323-6A73-409C-86A6-9EAF0F851121}"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a:t>Mastertitelformat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E240176-F1D3-49EC-82F4-0915A3AC4184}"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2/16/2021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jugend-debattiert.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12070-DB4A-4F56-B43F-83B7ED6AF7E8}"/>
              </a:ext>
            </a:extLst>
          </p:cNvPr>
          <p:cNvSpPr>
            <a:spLocks noGrp="1"/>
          </p:cNvSpPr>
          <p:nvPr>
            <p:ph type="ctrTitle"/>
          </p:nvPr>
        </p:nvSpPr>
        <p:spPr/>
        <p:txBody>
          <a:bodyPr/>
          <a:lstStyle/>
          <a:p>
            <a:r>
              <a:rPr lang="de-DE" dirty="0"/>
              <a:t>Fachbereich Deutsch</a:t>
            </a:r>
          </a:p>
        </p:txBody>
      </p:sp>
      <p:sp>
        <p:nvSpPr>
          <p:cNvPr id="3" name="Untertitel 2">
            <a:extLst>
              <a:ext uri="{FF2B5EF4-FFF2-40B4-BE49-F238E27FC236}">
                <a16:creationId xmlns:a16="http://schemas.microsoft.com/office/drawing/2014/main" id="{C6B25B7A-6DB6-464D-8953-A99BF71A9117}"/>
              </a:ext>
            </a:extLst>
          </p:cNvPr>
          <p:cNvSpPr>
            <a:spLocks noGrp="1"/>
          </p:cNvSpPr>
          <p:nvPr>
            <p:ph type="subTitle" idx="1"/>
          </p:nvPr>
        </p:nvSpPr>
        <p:spPr/>
        <p:txBody>
          <a:bodyPr/>
          <a:lstStyle/>
          <a:p>
            <a:r>
              <a:rPr lang="de-DE" dirty="0"/>
              <a:t>Informationen Zum Fach Deutsch                                                                             am Dietrich-Bonhoeffer-Gymnasium Eppelheim</a:t>
            </a:r>
          </a:p>
        </p:txBody>
      </p:sp>
      <p:pic>
        <p:nvPicPr>
          <p:cNvPr id="6" name="Grafik 5" descr="Ein Bild, das Text enthält.&#10;&#10;Automatisch generierte Beschreibung">
            <a:extLst>
              <a:ext uri="{FF2B5EF4-FFF2-40B4-BE49-F238E27FC236}">
                <a16:creationId xmlns:a16="http://schemas.microsoft.com/office/drawing/2014/main" id="{41F6F66F-511A-48C5-BBC4-200E1657B4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5197" y="115295"/>
            <a:ext cx="1757362" cy="1714500"/>
          </a:xfrm>
          <a:prstGeom prst="rect">
            <a:avLst/>
          </a:prstGeom>
        </p:spPr>
      </p:pic>
    </p:spTree>
    <p:extLst>
      <p:ext uri="{BB962C8B-B14F-4D97-AF65-F5344CB8AC3E}">
        <p14:creationId xmlns:p14="http://schemas.microsoft.com/office/powerpoint/2010/main" val="55489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3C852-93E1-42D4-813A-F302CFFB646C}"/>
              </a:ext>
            </a:extLst>
          </p:cNvPr>
          <p:cNvSpPr>
            <a:spLocks noGrp="1"/>
          </p:cNvSpPr>
          <p:nvPr>
            <p:ph type="title"/>
          </p:nvPr>
        </p:nvSpPr>
        <p:spPr/>
        <p:txBody>
          <a:bodyPr>
            <a:normAutofit/>
          </a:bodyPr>
          <a:lstStyle/>
          <a:p>
            <a:r>
              <a:rPr lang="de-DE" sz="2400" dirty="0"/>
              <a:t>Die Klasse 9c nahm dieses Jahr am ARD-Jugendmedientag teil</a:t>
            </a:r>
          </a:p>
        </p:txBody>
      </p:sp>
      <p:pic>
        <p:nvPicPr>
          <p:cNvPr id="5" name="Grafik 4">
            <a:extLst>
              <a:ext uri="{FF2B5EF4-FFF2-40B4-BE49-F238E27FC236}">
                <a16:creationId xmlns:a16="http://schemas.microsoft.com/office/drawing/2014/main" id="{2D04BA7E-F2A2-489E-BA26-F28A539B93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1" y="1913142"/>
            <a:ext cx="4632621" cy="3107094"/>
          </a:xfrm>
          <a:prstGeom prst="rect">
            <a:avLst/>
          </a:prstGeom>
        </p:spPr>
      </p:pic>
      <p:pic>
        <p:nvPicPr>
          <p:cNvPr id="7" name="Grafik 6" descr="Ein Bild, das drinnen, Person, Boden, Wand enthält.&#10;&#10;Automatisch generierte Beschreibung">
            <a:extLst>
              <a:ext uri="{FF2B5EF4-FFF2-40B4-BE49-F238E27FC236}">
                <a16:creationId xmlns:a16="http://schemas.microsoft.com/office/drawing/2014/main" id="{22828D59-75B1-4D9C-9F2D-A5AAFCBD4B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31"/>
          <a:stretch/>
        </p:blipFill>
        <p:spPr>
          <a:xfrm>
            <a:off x="5360436" y="1837764"/>
            <a:ext cx="6145763" cy="3611313"/>
          </a:xfrm>
          <a:prstGeom prst="rect">
            <a:avLst/>
          </a:prstGeom>
        </p:spPr>
      </p:pic>
    </p:spTree>
    <p:extLst>
      <p:ext uri="{BB962C8B-B14F-4D97-AF65-F5344CB8AC3E}">
        <p14:creationId xmlns:p14="http://schemas.microsoft.com/office/powerpoint/2010/main" val="245952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4DAA13E0-1E34-430B-9AC0-31C5E3C9E47D}"/>
              </a:ext>
            </a:extLst>
          </p:cNvPr>
          <p:cNvSpPr txBox="1"/>
          <p:nvPr/>
        </p:nvSpPr>
        <p:spPr>
          <a:xfrm>
            <a:off x="528506" y="503339"/>
            <a:ext cx="10863744" cy="4609403"/>
          </a:xfrm>
          <a:prstGeom prst="rect">
            <a:avLst/>
          </a:prstGeom>
          <a:noFill/>
        </p:spPr>
        <p:txBody>
          <a:bodyPr wrap="square" rtlCol="0">
            <a:spAutoFit/>
          </a:bodyPr>
          <a:lstStyle/>
          <a:p>
            <a:pPr>
              <a:lnSpc>
                <a:spcPct val="150000"/>
              </a:lnSpc>
            </a:pPr>
            <a:r>
              <a:rPr lang="de-DE" dirty="0">
                <a:latin typeface="Arial Rounded MT Bold" panose="020F0704030504030204" pitchFamily="34" charset="0"/>
              </a:rPr>
              <a:t>Wir bieten für die journalistische Ausrichtung an:</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Journalismus-AG (Homepage im Aufbau)</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Aufbau einer digitalen Schülerzeitung mit dem Ziel der Teilnahme an Schülerzeitungswettbewerben</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Besuch von Zeitungsredaktionen</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Teilnahme an Schreibprojekten                                                                                                                      („Schüler machen Zeitung“ der RNZ, „Jugend schreibt“ der FAZ)</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Teilnahme am ARD-Jugendmedientag</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Teilnahme an Schülerwettbewerben („Schülerwettbewerb des Landtags“, „Schülerwettbewerb zur politischen Bildung“, „Europäischer Wettbewerb“…)</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Seminarkurs</a:t>
            </a:r>
          </a:p>
        </p:txBody>
      </p:sp>
    </p:spTree>
    <p:extLst>
      <p:ext uri="{BB962C8B-B14F-4D97-AF65-F5344CB8AC3E}">
        <p14:creationId xmlns:p14="http://schemas.microsoft.com/office/powerpoint/2010/main" val="386659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B2DEA-A13D-41C0-AD24-FCB559E56BC3}"/>
              </a:ext>
            </a:extLst>
          </p:cNvPr>
          <p:cNvSpPr>
            <a:spLocks noGrp="1"/>
          </p:cNvSpPr>
          <p:nvPr>
            <p:ph type="title"/>
          </p:nvPr>
        </p:nvSpPr>
        <p:spPr>
          <a:xfrm>
            <a:off x="685801" y="685800"/>
            <a:ext cx="10396882" cy="797615"/>
          </a:xfrm>
        </p:spPr>
        <p:txBody>
          <a:bodyPr>
            <a:normAutofit/>
          </a:bodyPr>
          <a:lstStyle/>
          <a:p>
            <a:r>
              <a:rPr lang="de-DE" sz="3200" dirty="0"/>
              <a:t>7. DAS DBG als „Theaterschule“</a:t>
            </a:r>
          </a:p>
        </p:txBody>
      </p:sp>
      <p:sp>
        <p:nvSpPr>
          <p:cNvPr id="4" name="Textfeld 3">
            <a:extLst>
              <a:ext uri="{FF2B5EF4-FFF2-40B4-BE49-F238E27FC236}">
                <a16:creationId xmlns:a16="http://schemas.microsoft.com/office/drawing/2014/main" id="{79B91184-1418-42BF-8CA0-D13D65C024D7}"/>
              </a:ext>
            </a:extLst>
          </p:cNvPr>
          <p:cNvSpPr txBox="1"/>
          <p:nvPr/>
        </p:nvSpPr>
        <p:spPr>
          <a:xfrm>
            <a:off x="545284" y="1543574"/>
            <a:ext cx="10872133"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a:latin typeface="Arial Rounded MT Bold" panose="020F0704030504030204" pitchFamily="34" charset="0"/>
              </a:rPr>
              <a:t>Kooperation mit dem Heidelberger Theater</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Besuch einer Theateraufführung pro Schuljahr </a:t>
            </a:r>
          </a:p>
          <a:p>
            <a:pPr>
              <a:lnSpc>
                <a:spcPct val="150000"/>
              </a:lnSpc>
            </a:pPr>
            <a:r>
              <a:rPr lang="de-DE" dirty="0">
                <a:latin typeface="Arial Rounded MT Bold" panose="020F0704030504030204" pitchFamily="34" charset="0"/>
              </a:rPr>
              <a:t>     im Klassenverband</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Theater-AG für Klassen 5-8 und 9-12</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Theater- und Literaturkurs in der Oberstufe</a:t>
            </a:r>
          </a:p>
          <a:p>
            <a:pPr>
              <a:lnSpc>
                <a:spcPct val="150000"/>
              </a:lnSpc>
            </a:pPr>
            <a:endParaRPr lang="de-DE" dirty="0">
              <a:latin typeface="Arial Rounded MT Bold" panose="020F0704030504030204" pitchFamily="34" charset="0"/>
            </a:endParaRPr>
          </a:p>
          <a:p>
            <a:pPr>
              <a:lnSpc>
                <a:spcPct val="150000"/>
              </a:lnSpc>
            </a:pPr>
            <a:endParaRPr lang="de-DE" dirty="0">
              <a:latin typeface="Arial Rounded MT Bold" panose="020F0704030504030204" pitchFamily="34" charset="0"/>
            </a:endParaRPr>
          </a:p>
          <a:p>
            <a:pPr>
              <a:lnSpc>
                <a:spcPct val="150000"/>
              </a:lnSpc>
            </a:pPr>
            <a:r>
              <a:rPr lang="de-DE" dirty="0">
                <a:latin typeface="Arial Rounded MT Bold" panose="020F0704030504030204" pitchFamily="34" charset="0"/>
              </a:rPr>
              <a:t>                                                                        </a:t>
            </a:r>
          </a:p>
          <a:p>
            <a:pPr>
              <a:lnSpc>
                <a:spcPct val="150000"/>
              </a:lnSpc>
            </a:pPr>
            <a:r>
              <a:rPr lang="de-DE" dirty="0">
                <a:latin typeface="Arial Rounded MT Bold" panose="020F0704030504030204" pitchFamily="34" charset="0"/>
              </a:rPr>
              <a:t>                                                                                                          </a:t>
            </a:r>
            <a:r>
              <a:rPr lang="de-DE" sz="1600" dirty="0">
                <a:latin typeface="Arial Rounded MT Bold" panose="020F0704030504030204" pitchFamily="34" charset="0"/>
              </a:rPr>
              <a:t>Besuch im Fundus des Heidelberger Theaters</a:t>
            </a:r>
            <a:endParaRPr lang="de-DE" dirty="0">
              <a:latin typeface="Arial Rounded MT Bold" panose="020F0704030504030204" pitchFamily="34" charset="0"/>
            </a:endParaRPr>
          </a:p>
          <a:p>
            <a:pPr marL="285750" indent="-285750">
              <a:buFont typeface="Arial" panose="020B0604020202020204" pitchFamily="34" charset="0"/>
              <a:buChar char="•"/>
            </a:pPr>
            <a:endParaRPr lang="de-DE" dirty="0">
              <a:latin typeface="Arial Rounded MT Bold" panose="020F0704030504030204" pitchFamily="34" charset="0"/>
            </a:endParaRPr>
          </a:p>
        </p:txBody>
      </p:sp>
      <p:pic>
        <p:nvPicPr>
          <p:cNvPr id="5" name="Grafik 4" descr="Ein Bild, das Person, Wand, drinnen enthält.&#10;&#10;Automatisch generierte Beschreibung">
            <a:extLst>
              <a:ext uri="{FF2B5EF4-FFF2-40B4-BE49-F238E27FC236}">
                <a16:creationId xmlns:a16="http://schemas.microsoft.com/office/drawing/2014/main" id="{4251449F-A552-4684-B150-F74B1299E6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1540" y="803074"/>
            <a:ext cx="4984659" cy="4138127"/>
          </a:xfrm>
          <a:prstGeom prst="rect">
            <a:avLst/>
          </a:prstGeom>
        </p:spPr>
      </p:pic>
    </p:spTree>
    <p:extLst>
      <p:ext uri="{BB962C8B-B14F-4D97-AF65-F5344CB8AC3E}">
        <p14:creationId xmlns:p14="http://schemas.microsoft.com/office/powerpoint/2010/main" val="421557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Zeitung, Screenshot, Dokument enthält.&#10;&#10;Automatisch generierte Beschreibung">
            <a:extLst>
              <a:ext uri="{FF2B5EF4-FFF2-40B4-BE49-F238E27FC236}">
                <a16:creationId xmlns:a16="http://schemas.microsoft.com/office/drawing/2014/main" id="{031AE5FD-2E62-417A-8CB4-1C92D601611C}"/>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120602" y="541176"/>
            <a:ext cx="8255835" cy="4834099"/>
          </a:xfrm>
        </p:spPr>
      </p:pic>
    </p:spTree>
    <p:extLst>
      <p:ext uri="{BB962C8B-B14F-4D97-AF65-F5344CB8AC3E}">
        <p14:creationId xmlns:p14="http://schemas.microsoft.com/office/powerpoint/2010/main" val="273180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C846E-0BDD-470E-AEC8-6B2E45EFC48E}"/>
              </a:ext>
            </a:extLst>
          </p:cNvPr>
          <p:cNvSpPr>
            <a:spLocks noGrp="1"/>
          </p:cNvSpPr>
          <p:nvPr>
            <p:ph type="title"/>
          </p:nvPr>
        </p:nvSpPr>
        <p:spPr/>
        <p:txBody>
          <a:bodyPr>
            <a:normAutofit/>
          </a:bodyPr>
          <a:lstStyle/>
          <a:p>
            <a:r>
              <a:rPr lang="de-DE" sz="3200" dirty="0"/>
              <a:t>8. „Jugend debattiert“</a:t>
            </a:r>
          </a:p>
        </p:txBody>
      </p:sp>
      <p:sp>
        <p:nvSpPr>
          <p:cNvPr id="5" name="Textfeld 4">
            <a:extLst>
              <a:ext uri="{FF2B5EF4-FFF2-40B4-BE49-F238E27FC236}">
                <a16:creationId xmlns:a16="http://schemas.microsoft.com/office/drawing/2014/main" id="{34FFB3A2-5248-4647-8DBE-995263D1C4D4}"/>
              </a:ext>
            </a:extLst>
          </p:cNvPr>
          <p:cNvSpPr txBox="1"/>
          <p:nvPr/>
        </p:nvSpPr>
        <p:spPr>
          <a:xfrm>
            <a:off x="618689" y="1938433"/>
            <a:ext cx="10396882" cy="2308324"/>
          </a:xfrm>
          <a:prstGeom prst="rect">
            <a:avLst/>
          </a:prstGeom>
          <a:noFill/>
        </p:spPr>
        <p:txBody>
          <a:bodyPr wrap="square" rtlCol="0">
            <a:spAutoFit/>
          </a:bodyPr>
          <a:lstStyle/>
          <a:p>
            <a:r>
              <a:rPr lang="de-DE" dirty="0">
                <a:latin typeface="Arial Rounded MT Bold" panose="020F0704030504030204" pitchFamily="34" charset="0"/>
              </a:rPr>
              <a:t>„Eine lebendige Demokratie braucht Menschen, die kritische Fragen stellen. Menschen, die aufstehen, ihre Meinung sagen und sich mit den Meinungen anderer auseinandersetzen. Deshalb bringt Jugend debattiert bereits in der Schule jungen Menschen die Debatte näher: Im Unterricht lernen sie, zuzuhören, zu argumentieren und konstruktiv zu streiten.“</a:t>
            </a:r>
          </a:p>
          <a:p>
            <a:r>
              <a:rPr lang="de-DE" dirty="0">
                <a:latin typeface="Arial Rounded MT Bold" panose="020F0704030504030204" pitchFamily="34" charset="0"/>
              </a:rPr>
              <a:t>[Quelle: </a:t>
            </a:r>
            <a:r>
              <a:rPr lang="de-DE" dirty="0">
                <a:latin typeface="Arial Rounded MT Bold" panose="020F0704030504030204" pitchFamily="34" charset="0"/>
                <a:hlinkClick r:id="rId2"/>
              </a:rPr>
              <a:t>www.jugend-debattiert.de</a:t>
            </a:r>
            <a:r>
              <a:rPr lang="de-DE" dirty="0">
                <a:latin typeface="Arial Rounded MT Bold" panose="020F0704030504030204" pitchFamily="34" charset="0"/>
              </a:rPr>
              <a:t>]</a:t>
            </a:r>
          </a:p>
          <a:p>
            <a:endParaRPr lang="de-DE" dirty="0">
              <a:latin typeface="Arial Rounded MT Bold" panose="020F0704030504030204" pitchFamily="34" charset="0"/>
            </a:endParaRPr>
          </a:p>
          <a:p>
            <a:r>
              <a:rPr lang="de-DE" dirty="0">
                <a:latin typeface="Arial Rounded MT Bold" panose="020F0704030504030204" pitchFamily="34" charset="0"/>
              </a:rPr>
              <a:t>In den kommenden Jahren wollen wir diese Debattenform im Deutschunterricht stärken und einen Schulwettbewerb austragen. Es lohnt sich!</a:t>
            </a:r>
          </a:p>
        </p:txBody>
      </p:sp>
    </p:spTree>
    <p:extLst>
      <p:ext uri="{BB962C8B-B14F-4D97-AF65-F5344CB8AC3E}">
        <p14:creationId xmlns:p14="http://schemas.microsoft.com/office/powerpoint/2010/main" val="82981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AAE666-D450-4D46-B3F5-E098145E86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4" name="Freeform 11">
            <a:extLst>
              <a:ext uri="{FF2B5EF4-FFF2-40B4-BE49-F238E27FC236}">
                <a16:creationId xmlns:a16="http://schemas.microsoft.com/office/drawing/2014/main" id="{035AEC3B-8780-40F2-8E36-164A29102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6" name="Freeform 13">
            <a:extLst>
              <a:ext uri="{FF2B5EF4-FFF2-40B4-BE49-F238E27FC236}">
                <a16:creationId xmlns:a16="http://schemas.microsoft.com/office/drawing/2014/main" id="{54AA3E27-98A5-4774-AC72-D8E00FEC6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25">
            <a:extLst>
              <a:ext uri="{FF2B5EF4-FFF2-40B4-BE49-F238E27FC236}">
                <a16:creationId xmlns:a16="http://schemas.microsoft.com/office/drawing/2014/main" id="{9795977E-891E-4A10-B802-1E5BF3642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 name="Freeform 14">
            <a:extLst>
              <a:ext uri="{FF2B5EF4-FFF2-40B4-BE49-F238E27FC236}">
                <a16:creationId xmlns:a16="http://schemas.microsoft.com/office/drawing/2014/main" id="{6B918539-48DD-4DE8-ABA3-5281D70C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2" name="5-Point Star 24">
            <a:extLst>
              <a:ext uri="{FF2B5EF4-FFF2-40B4-BE49-F238E27FC236}">
                <a16:creationId xmlns:a16="http://schemas.microsoft.com/office/drawing/2014/main" id="{0AB3BB71-4233-49EC-85FA-3CBE6B7C4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24418D13-4FB5-4B89-9E06-9883BEB15F7D}"/>
              </a:ext>
            </a:extLst>
          </p:cNvPr>
          <p:cNvSpPr>
            <a:spLocks noGrp="1"/>
          </p:cNvSpPr>
          <p:nvPr>
            <p:ph type="title"/>
          </p:nvPr>
        </p:nvSpPr>
        <p:spPr>
          <a:xfrm rot="21420000">
            <a:off x="562263" y="655592"/>
            <a:ext cx="5428489" cy="3278684"/>
          </a:xfrm>
        </p:spPr>
        <p:txBody>
          <a:bodyPr vert="horz" lIns="91440" tIns="45720" rIns="91440" bIns="45720" rtlCol="0" anchor="b">
            <a:normAutofit/>
          </a:bodyPr>
          <a:lstStyle/>
          <a:p>
            <a:pPr algn="r"/>
            <a:r>
              <a:rPr lang="en-US" sz="4400"/>
              <a:t>Impressionen unserer Arbeit im Deutschunterricht:</a:t>
            </a:r>
          </a:p>
        </p:txBody>
      </p:sp>
      <p:sp>
        <p:nvSpPr>
          <p:cNvPr id="4" name="Textfeld 3">
            <a:extLst>
              <a:ext uri="{FF2B5EF4-FFF2-40B4-BE49-F238E27FC236}">
                <a16:creationId xmlns:a16="http://schemas.microsoft.com/office/drawing/2014/main" id="{DA88859E-558E-4AD8-89BF-4DBD5B192F51}"/>
              </a:ext>
            </a:extLst>
          </p:cNvPr>
          <p:cNvSpPr txBox="1"/>
          <p:nvPr/>
        </p:nvSpPr>
        <p:spPr>
          <a:xfrm>
            <a:off x="637732" y="1199496"/>
            <a:ext cx="10614170" cy="3061406"/>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185892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7F0A35C-DDA0-4D57-AC08-6F5CC6A09A05}"/>
              </a:ext>
            </a:extLst>
          </p:cNvPr>
          <p:cNvSpPr txBox="1"/>
          <p:nvPr/>
        </p:nvSpPr>
        <p:spPr>
          <a:xfrm>
            <a:off x="7914814" y="1259633"/>
            <a:ext cx="3167867" cy="578132"/>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2800" cap="all" dirty="0" err="1">
                <a:solidFill>
                  <a:schemeClr val="accent1">
                    <a:lumMod val="60000"/>
                    <a:lumOff val="40000"/>
                  </a:schemeClr>
                </a:solidFill>
                <a:latin typeface="+mj-lt"/>
                <a:ea typeface="+mj-ea"/>
                <a:cs typeface="+mj-cs"/>
              </a:rPr>
              <a:t>Autorenlesung</a:t>
            </a:r>
            <a:r>
              <a:rPr lang="en-US" sz="2800" cap="all" dirty="0">
                <a:solidFill>
                  <a:schemeClr val="accent1">
                    <a:lumMod val="60000"/>
                    <a:lumOff val="40000"/>
                  </a:schemeClr>
                </a:solidFill>
                <a:latin typeface="+mj-lt"/>
                <a:ea typeface="+mj-ea"/>
                <a:cs typeface="+mj-cs"/>
              </a:rPr>
              <a:t>:</a:t>
            </a:r>
          </a:p>
          <a:p>
            <a:pPr defTabSz="914400">
              <a:lnSpc>
                <a:spcPct val="90000"/>
              </a:lnSpc>
              <a:spcBef>
                <a:spcPct val="0"/>
              </a:spcBef>
              <a:spcAft>
                <a:spcPts val="600"/>
              </a:spcAft>
            </a:pPr>
            <a:endParaRPr lang="en-US" sz="2800" cap="all" dirty="0">
              <a:solidFill>
                <a:schemeClr val="accent1">
                  <a:lumMod val="60000"/>
                  <a:lumOff val="40000"/>
                </a:schemeClr>
              </a:solidFill>
              <a:latin typeface="+mj-lt"/>
              <a:ea typeface="+mj-ea"/>
              <a:cs typeface="+mj-cs"/>
            </a:endParaRPr>
          </a:p>
          <a:p>
            <a:pPr defTabSz="914400">
              <a:lnSpc>
                <a:spcPct val="90000"/>
              </a:lnSpc>
              <a:spcBef>
                <a:spcPct val="0"/>
              </a:spcBef>
              <a:spcAft>
                <a:spcPts val="600"/>
              </a:spcAft>
            </a:pPr>
            <a:r>
              <a:rPr lang="en-US" sz="2800" cap="all" dirty="0" err="1">
                <a:solidFill>
                  <a:schemeClr val="accent1">
                    <a:lumMod val="60000"/>
                    <a:lumOff val="40000"/>
                  </a:schemeClr>
                </a:solidFill>
                <a:latin typeface="+mj-lt"/>
                <a:ea typeface="+mj-ea"/>
                <a:cs typeface="+mj-cs"/>
              </a:rPr>
              <a:t>Fragen</a:t>
            </a:r>
            <a:r>
              <a:rPr lang="en-US" sz="2800" cap="all" dirty="0">
                <a:solidFill>
                  <a:schemeClr val="accent1">
                    <a:lumMod val="60000"/>
                    <a:lumOff val="40000"/>
                  </a:schemeClr>
                </a:solidFill>
                <a:latin typeface="+mj-lt"/>
                <a:ea typeface="+mj-ea"/>
                <a:cs typeface="+mj-cs"/>
              </a:rPr>
              <a:t> an </a:t>
            </a:r>
            <a:r>
              <a:rPr lang="en-US" sz="2800" cap="all" dirty="0" err="1">
                <a:solidFill>
                  <a:schemeClr val="accent1">
                    <a:lumMod val="60000"/>
                    <a:lumOff val="40000"/>
                  </a:schemeClr>
                </a:solidFill>
                <a:latin typeface="+mj-lt"/>
                <a:ea typeface="+mj-ea"/>
                <a:cs typeface="+mj-cs"/>
              </a:rPr>
              <a:t>Michail</a:t>
            </a:r>
            <a:r>
              <a:rPr lang="en-US" sz="2800" cap="all" dirty="0">
                <a:solidFill>
                  <a:schemeClr val="accent1">
                    <a:lumMod val="60000"/>
                    <a:lumOff val="40000"/>
                  </a:schemeClr>
                </a:solidFill>
                <a:latin typeface="+mj-lt"/>
                <a:ea typeface="+mj-ea"/>
                <a:cs typeface="+mj-cs"/>
              </a:rPr>
              <a:t> Krausnick</a:t>
            </a:r>
          </a:p>
        </p:txBody>
      </p:sp>
      <p:sp>
        <p:nvSpPr>
          <p:cNvPr id="13" name="Rectangle 12">
            <a:extLst>
              <a:ext uri="{FF2B5EF4-FFF2-40B4-BE49-F238E27FC236}">
                <a16:creationId xmlns:a16="http://schemas.microsoft.com/office/drawing/2014/main" id="{E390DA5B-5FEF-45C7-A12A-37BBEFC92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Ein Bild, das Text enthält.&#10;&#10;Automatisch generierte Beschreibung">
            <a:extLst>
              <a:ext uri="{FF2B5EF4-FFF2-40B4-BE49-F238E27FC236}">
                <a16:creationId xmlns:a16="http://schemas.microsoft.com/office/drawing/2014/main" id="{C754B112-3840-4C8A-A8C0-6880D371F4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882" y="689358"/>
            <a:ext cx="6321547" cy="4219634"/>
          </a:xfrm>
          <a:prstGeom prst="rect">
            <a:avLst/>
          </a:prstGeom>
        </p:spPr>
      </p:pic>
      <p:sp>
        <p:nvSpPr>
          <p:cNvPr id="6" name="Textfeld 5">
            <a:extLst>
              <a:ext uri="{FF2B5EF4-FFF2-40B4-BE49-F238E27FC236}">
                <a16:creationId xmlns:a16="http://schemas.microsoft.com/office/drawing/2014/main" id="{E6C2E88A-1A49-40D4-8F95-4D5E02609476}"/>
              </a:ext>
            </a:extLst>
          </p:cNvPr>
          <p:cNvSpPr txBox="1"/>
          <p:nvPr/>
        </p:nvSpPr>
        <p:spPr>
          <a:xfrm>
            <a:off x="8006592" y="2071048"/>
            <a:ext cx="3076090" cy="2837943"/>
          </a:xfrm>
          <a:prstGeom prst="rect">
            <a:avLst/>
          </a:prstGeom>
        </p:spPr>
        <p:txBody>
          <a:bodyPr vert="horz" lIns="91440" tIns="45720" rIns="91440" bIns="45720" rtlCol="0" anchor="ctr">
            <a:normAutofit/>
          </a:bodyPr>
          <a:lstStyle/>
          <a:p>
            <a:pPr defTabSz="914400">
              <a:lnSpc>
                <a:spcPct val="120000"/>
              </a:lnSpc>
              <a:spcAft>
                <a:spcPts val="600"/>
              </a:spcAft>
              <a:buClr>
                <a:schemeClr val="accent1">
                  <a:lumMod val="60000"/>
                  <a:lumOff val="40000"/>
                </a:schemeClr>
              </a:buClr>
              <a:buSzPct val="160000"/>
            </a:pPr>
            <a:endParaRPr lang="en-US" cap="all" dirty="0"/>
          </a:p>
        </p:txBody>
      </p:sp>
    </p:spTree>
    <p:extLst>
      <p:ext uri="{BB962C8B-B14F-4D97-AF65-F5344CB8AC3E}">
        <p14:creationId xmlns:p14="http://schemas.microsoft.com/office/powerpoint/2010/main" val="156622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AAE666-D450-4D46-B3F5-E098145E86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035AEC3B-8780-40F2-8E36-164A29102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54AA3E27-98A5-4774-AC72-D8E00FEC6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9795977E-891E-4A10-B802-1E5BF3642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6B918539-48DD-4DE8-ABA3-5281D70C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0AB3BB71-4233-49EC-85FA-3CBE6B7C4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971E97F-1FF9-4EFD-AA92-6F30277F3EB1}"/>
              </a:ext>
            </a:extLst>
          </p:cNvPr>
          <p:cNvSpPr>
            <a:spLocks noGrp="1"/>
          </p:cNvSpPr>
          <p:nvPr>
            <p:ph type="title"/>
          </p:nvPr>
        </p:nvSpPr>
        <p:spPr>
          <a:xfrm rot="21420000">
            <a:off x="562263" y="655592"/>
            <a:ext cx="5428489" cy="3278684"/>
          </a:xfrm>
        </p:spPr>
        <p:txBody>
          <a:bodyPr vert="horz" lIns="91440" tIns="45720" rIns="91440" bIns="45720" rtlCol="0" anchor="b">
            <a:normAutofit/>
          </a:bodyPr>
          <a:lstStyle/>
          <a:p>
            <a:pPr algn="r"/>
            <a:r>
              <a:rPr lang="en-US" sz="6800"/>
              <a:t>Kreative Umsetzung „Wilhelm Tell“</a:t>
            </a:r>
          </a:p>
        </p:txBody>
      </p:sp>
      <p:pic>
        <p:nvPicPr>
          <p:cNvPr id="5" name="Inhaltsplatzhalter 4" descr="Ein Bild, das Wand, drinnen, Schlafzimmer, zugemüllt enthält.&#10;&#10;Automatisch generierte Beschreibung">
            <a:extLst>
              <a:ext uri="{FF2B5EF4-FFF2-40B4-BE49-F238E27FC236}">
                <a16:creationId xmlns:a16="http://schemas.microsoft.com/office/drawing/2014/main" id="{1786411A-7D14-4D20-9AA0-25773FA13FCE}"/>
              </a:ext>
            </a:extLst>
          </p:cNvPr>
          <p:cNvPicPr>
            <a:picLocks noGrp="1" noChangeAspect="1"/>
          </p:cNvPicPr>
          <p:nvPr>
            <p:ph sz="quarter" idx="13"/>
          </p:nvPr>
        </p:nvPicPr>
        <p:blipFill rotWithShape="1">
          <a:blip r:embed="rId4" cstate="email">
            <a:extLst>
              <a:ext uri="{28A0092B-C50C-407E-A947-70E740481C1C}">
                <a14:useLocalDpi xmlns:a14="http://schemas.microsoft.com/office/drawing/2010/main"/>
              </a:ext>
            </a:extLst>
          </a:blip>
          <a:srcRect b="-4"/>
          <a:stretch/>
        </p:blipFill>
        <p:spPr>
          <a:xfrm rot="21420000">
            <a:off x="6437841" y="373505"/>
            <a:ext cx="4208217" cy="3813745"/>
          </a:xfrm>
          <a:prstGeom prst="rect">
            <a:avLst/>
          </a:prstGeom>
        </p:spPr>
      </p:pic>
    </p:spTree>
    <p:extLst>
      <p:ext uri="{BB962C8B-B14F-4D97-AF65-F5344CB8AC3E}">
        <p14:creationId xmlns:p14="http://schemas.microsoft.com/office/powerpoint/2010/main" val="252648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06494E-5BB6-4A8A-A7F9-1F41102F44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5" name="Freeform 11">
            <a:extLst>
              <a:ext uri="{FF2B5EF4-FFF2-40B4-BE49-F238E27FC236}">
                <a16:creationId xmlns:a16="http://schemas.microsoft.com/office/drawing/2014/main" id="{AC24005C-D756-46CB-9EB9-A7123B2D9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7" name="Freeform 13">
            <a:extLst>
              <a:ext uri="{FF2B5EF4-FFF2-40B4-BE49-F238E27FC236}">
                <a16:creationId xmlns:a16="http://schemas.microsoft.com/office/drawing/2014/main" id="{BE140C3D-4D5C-4E75-B938-E8DCF15C6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25">
            <a:extLst>
              <a:ext uri="{FF2B5EF4-FFF2-40B4-BE49-F238E27FC236}">
                <a16:creationId xmlns:a16="http://schemas.microsoft.com/office/drawing/2014/main" id="{F5C46128-CDBB-435D-AB88-08EB5C7A2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1" name="Freeform 14">
            <a:extLst>
              <a:ext uri="{FF2B5EF4-FFF2-40B4-BE49-F238E27FC236}">
                <a16:creationId xmlns:a16="http://schemas.microsoft.com/office/drawing/2014/main" id="{CB30CBAC-64D3-42FA-ADAF-66110855C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5-Point Star 24">
            <a:extLst>
              <a:ext uri="{FF2B5EF4-FFF2-40B4-BE49-F238E27FC236}">
                <a16:creationId xmlns:a16="http://schemas.microsoft.com/office/drawing/2014/main" id="{6158D126-572A-42CF-9256-C478E7E5D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182B4D23-1D8E-4580-BDB5-4549034B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E8A5229E-A3C7-48EA-924C-B2AF5DA7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drinnen, grün, Zeichnung enthält.&#10;&#10;Automatisch generierte Beschreibung">
            <a:extLst>
              <a:ext uri="{FF2B5EF4-FFF2-40B4-BE49-F238E27FC236}">
                <a16:creationId xmlns:a16="http://schemas.microsoft.com/office/drawing/2014/main" id="{7B80BE57-2A1B-44ED-9C20-58246ED2CD38}"/>
              </a:ext>
            </a:extLst>
          </p:cNvPr>
          <p:cNvPicPr>
            <a:picLocks noGrp="1" noChangeAspect="1"/>
          </p:cNvPicPr>
          <p:nvPr>
            <p:ph sz="quarter" idx="13"/>
          </p:nvPr>
        </p:nvPicPr>
        <p:blipFill rotWithShape="1">
          <a:blip r:embed="rId4" cstate="email">
            <a:extLst>
              <a:ext uri="{28A0092B-C50C-407E-A947-70E740481C1C}">
                <a14:useLocalDpi xmlns:a14="http://schemas.microsoft.com/office/drawing/2010/main"/>
              </a:ext>
            </a:extLst>
          </a:blip>
          <a:srcRect/>
          <a:stretch/>
        </p:blipFill>
        <p:spPr>
          <a:xfrm>
            <a:off x="722870" y="665943"/>
            <a:ext cx="5343990" cy="2874505"/>
          </a:xfrm>
          <a:prstGeom prst="rect">
            <a:avLst/>
          </a:prstGeom>
        </p:spPr>
      </p:pic>
      <p:sp useBgFill="1">
        <p:nvSpPr>
          <p:cNvPr id="29" name="Rectangle 28">
            <a:extLst>
              <a:ext uri="{FF2B5EF4-FFF2-40B4-BE49-F238E27FC236}">
                <a16:creationId xmlns:a16="http://schemas.microsoft.com/office/drawing/2014/main" id="{C4CF30BA-9C56-4D14-8DF5-478288D48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8C728EC3-FA68-443E-8A36-2947E8D7AF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4" y="4491323"/>
            <a:ext cx="12201086"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33" name="5-Point Star 8">
            <a:extLst>
              <a:ext uri="{FF2B5EF4-FFF2-40B4-BE49-F238E27FC236}">
                <a16:creationId xmlns:a16="http://schemas.microsoft.com/office/drawing/2014/main" id="{F9F477EC-94CA-4C6E-8566-23B72A03D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 name="Grafik 7" descr="Ein Bild, das Wand, drinnen, Stein enthält.&#10;&#10;Automatisch generierte Beschreibung">
            <a:extLst>
              <a:ext uri="{FF2B5EF4-FFF2-40B4-BE49-F238E27FC236}">
                <a16:creationId xmlns:a16="http://schemas.microsoft.com/office/drawing/2014/main" id="{2EEE6303-97DF-4A01-ACCA-0EF76983CB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36081" y="672675"/>
            <a:ext cx="5343988" cy="2874505"/>
          </a:xfrm>
          <a:prstGeom prst="rect">
            <a:avLst/>
          </a:prstGeom>
        </p:spPr>
      </p:pic>
    </p:spTree>
    <p:extLst>
      <p:ext uri="{BB962C8B-B14F-4D97-AF65-F5344CB8AC3E}">
        <p14:creationId xmlns:p14="http://schemas.microsoft.com/office/powerpoint/2010/main" val="4061199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C9FEF2-571A-41A4-8458-15ECC27E91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32218886-CF96-4B72-B065-A5D51EE39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3045C5E-93FA-407D-BEA7-12245A36F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3F0B046C-B5DA-47B6-8BB1-4722F4291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5EE9E735-E260-432D-810C-BC6BEF5B1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C35962A4-FCC1-47E8-9B3F-3C2739C0D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pic>
        <p:nvPicPr>
          <p:cNvPr id="5" name="Inhaltsplatzhalter 4" descr="Ein Bild, das drinnen, Möbel, zugemüllt enthält.&#10;&#10;Automatisch generierte Beschreibung">
            <a:extLst>
              <a:ext uri="{FF2B5EF4-FFF2-40B4-BE49-F238E27FC236}">
                <a16:creationId xmlns:a16="http://schemas.microsoft.com/office/drawing/2014/main" id="{2BD1690C-3F84-4448-A7EC-F8C4B0EF7339}"/>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rot="21420000">
            <a:off x="5805154" y="365530"/>
            <a:ext cx="4835147" cy="3626359"/>
          </a:xfrm>
          <a:prstGeom prst="rect">
            <a:avLst/>
          </a:prstGeom>
        </p:spPr>
      </p:pic>
    </p:spTree>
    <p:extLst>
      <p:ext uri="{BB962C8B-B14F-4D97-AF65-F5344CB8AC3E}">
        <p14:creationId xmlns:p14="http://schemas.microsoft.com/office/powerpoint/2010/main" val="151568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13788-8FAF-4667-A0DD-26057D3339EB}"/>
              </a:ext>
            </a:extLst>
          </p:cNvPr>
          <p:cNvSpPr>
            <a:spLocks noGrp="1"/>
          </p:cNvSpPr>
          <p:nvPr>
            <p:ph type="title"/>
          </p:nvPr>
        </p:nvSpPr>
        <p:spPr/>
        <p:txBody>
          <a:bodyPr/>
          <a:lstStyle/>
          <a:p>
            <a:r>
              <a:rPr lang="de-DE" dirty="0"/>
              <a:t>Inhaltsverzeichnis</a:t>
            </a:r>
          </a:p>
        </p:txBody>
      </p:sp>
      <p:sp>
        <p:nvSpPr>
          <p:cNvPr id="4" name="Textfeld 3">
            <a:extLst>
              <a:ext uri="{FF2B5EF4-FFF2-40B4-BE49-F238E27FC236}">
                <a16:creationId xmlns:a16="http://schemas.microsoft.com/office/drawing/2014/main" id="{9C761F78-003F-4707-89BC-FE3EBCA8E044}"/>
              </a:ext>
            </a:extLst>
          </p:cNvPr>
          <p:cNvSpPr txBox="1"/>
          <p:nvPr/>
        </p:nvSpPr>
        <p:spPr>
          <a:xfrm>
            <a:off x="685801" y="1702965"/>
            <a:ext cx="10714838" cy="3293209"/>
          </a:xfrm>
          <a:prstGeom prst="rect">
            <a:avLst/>
          </a:prstGeom>
          <a:noFill/>
        </p:spPr>
        <p:txBody>
          <a:bodyPr wrap="square" rtlCol="0">
            <a:spAutoFit/>
          </a:bodyPr>
          <a:lstStyle/>
          <a:p>
            <a:pPr marL="342900" indent="-342900">
              <a:lnSpc>
                <a:spcPct val="150000"/>
              </a:lnSpc>
              <a:buAutoNum type="arabicPeriod"/>
            </a:pPr>
            <a:r>
              <a:rPr lang="de-DE" sz="1600" dirty="0">
                <a:latin typeface="Arial Rounded MT Bold" panose="020F0704030504030204" pitchFamily="34" charset="0"/>
              </a:rPr>
              <a:t>Allgemeine Informationen zum Fachbereich Deutsch</a:t>
            </a:r>
          </a:p>
          <a:p>
            <a:pPr marL="342900" indent="-342900">
              <a:lnSpc>
                <a:spcPct val="150000"/>
              </a:lnSpc>
              <a:buAutoNum type="arabicPeriod"/>
            </a:pPr>
            <a:r>
              <a:rPr lang="de-DE" sz="1600" dirty="0">
                <a:latin typeface="Arial Rounded MT Bold" panose="020F0704030504030204" pitchFamily="34" charset="0"/>
              </a:rPr>
              <a:t>Ziele des Fachs</a:t>
            </a:r>
          </a:p>
          <a:p>
            <a:pPr marL="342900" indent="-342900">
              <a:lnSpc>
                <a:spcPct val="150000"/>
              </a:lnSpc>
              <a:buAutoNum type="arabicPeriod"/>
            </a:pPr>
            <a:r>
              <a:rPr lang="de-DE" sz="1600" dirty="0">
                <a:latin typeface="Arial Rounded MT Bold" panose="020F0704030504030204" pitchFamily="34" charset="0"/>
              </a:rPr>
              <a:t>Förderunterricht in Klasse 5</a:t>
            </a:r>
          </a:p>
          <a:p>
            <a:pPr marL="342900" indent="-342900">
              <a:lnSpc>
                <a:spcPct val="150000"/>
              </a:lnSpc>
              <a:buAutoNum type="arabicPeriod"/>
            </a:pPr>
            <a:r>
              <a:rPr lang="de-DE" sz="1600" dirty="0">
                <a:latin typeface="Arial Rounded MT Bold" panose="020F0704030504030204" pitchFamily="34" charset="0"/>
              </a:rPr>
              <a:t>Verankerung von Medienbildung im Fach Deutsch</a:t>
            </a:r>
          </a:p>
          <a:p>
            <a:pPr marL="342900" indent="-342900">
              <a:lnSpc>
                <a:spcPct val="150000"/>
              </a:lnSpc>
              <a:buAutoNum type="arabicPeriod"/>
            </a:pPr>
            <a:r>
              <a:rPr lang="de-DE" sz="1600" dirty="0">
                <a:latin typeface="Arial Rounded MT Bold" panose="020F0704030504030204" pitchFamily="34" charset="0"/>
              </a:rPr>
              <a:t>Teilnahme am bundesweiten Vorlesewettbewerb </a:t>
            </a:r>
          </a:p>
          <a:p>
            <a:pPr marL="342900" indent="-342900">
              <a:lnSpc>
                <a:spcPct val="150000"/>
              </a:lnSpc>
              <a:buAutoNum type="arabicPeriod"/>
            </a:pPr>
            <a:r>
              <a:rPr lang="de-DE" sz="1600" dirty="0">
                <a:latin typeface="Arial Rounded MT Bold" panose="020F0704030504030204" pitchFamily="34" charset="0"/>
              </a:rPr>
              <a:t>Die journalistische Ausrichtung am DBG</a:t>
            </a:r>
          </a:p>
          <a:p>
            <a:pPr marL="342900" indent="-342900">
              <a:lnSpc>
                <a:spcPct val="150000"/>
              </a:lnSpc>
              <a:buAutoNum type="arabicPeriod"/>
            </a:pPr>
            <a:r>
              <a:rPr lang="de-DE" sz="1600" dirty="0">
                <a:latin typeface="Arial Rounded MT Bold" panose="020F0704030504030204" pitchFamily="34" charset="0"/>
              </a:rPr>
              <a:t>Das DBG als „Theaterschule“</a:t>
            </a:r>
          </a:p>
          <a:p>
            <a:pPr marL="342900" indent="-342900">
              <a:lnSpc>
                <a:spcPct val="150000"/>
              </a:lnSpc>
              <a:buAutoNum type="arabicPeriod"/>
            </a:pPr>
            <a:r>
              <a:rPr lang="de-DE" sz="1600" dirty="0">
                <a:latin typeface="Arial Rounded MT Bold" panose="020F0704030504030204" pitchFamily="34" charset="0"/>
              </a:rPr>
              <a:t>„Jugend debattiert“</a:t>
            </a:r>
          </a:p>
          <a:p>
            <a:pPr marL="342900" indent="-342900">
              <a:buAutoNum type="arabicPeriod"/>
            </a:pPr>
            <a:endParaRPr lang="de-DE" sz="1600" dirty="0"/>
          </a:p>
        </p:txBody>
      </p:sp>
    </p:spTree>
    <p:extLst>
      <p:ext uri="{BB962C8B-B14F-4D97-AF65-F5344CB8AC3E}">
        <p14:creationId xmlns:p14="http://schemas.microsoft.com/office/powerpoint/2010/main" val="303719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130656-E6CE-4204-B668-891EB9D83D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4" name="Freeform 11">
            <a:extLst>
              <a:ext uri="{FF2B5EF4-FFF2-40B4-BE49-F238E27FC236}">
                <a16:creationId xmlns:a16="http://schemas.microsoft.com/office/drawing/2014/main" id="{B604D23A-1440-4E45-8250-C1AA6C565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6" name="Freeform 13">
            <a:extLst>
              <a:ext uri="{FF2B5EF4-FFF2-40B4-BE49-F238E27FC236}">
                <a16:creationId xmlns:a16="http://schemas.microsoft.com/office/drawing/2014/main" id="{CB21A277-BB41-4177-B443-520F6367A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25">
            <a:extLst>
              <a:ext uri="{FF2B5EF4-FFF2-40B4-BE49-F238E27FC236}">
                <a16:creationId xmlns:a16="http://schemas.microsoft.com/office/drawing/2014/main" id="{20558E6F-FF0D-42DA-8C5D-969D31E7B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 name="Freeform 14">
            <a:extLst>
              <a:ext uri="{FF2B5EF4-FFF2-40B4-BE49-F238E27FC236}">
                <a16:creationId xmlns:a16="http://schemas.microsoft.com/office/drawing/2014/main" id="{BEEAD229-3E2B-444E-A065-A05BD80AA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2" name="5-Point Star 24">
            <a:extLst>
              <a:ext uri="{FF2B5EF4-FFF2-40B4-BE49-F238E27FC236}">
                <a16:creationId xmlns:a16="http://schemas.microsoft.com/office/drawing/2014/main" id="{F2DB11F8-A7EC-4C77-BC87-DAAC34469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10A7BC-3AE2-4275-829A-09C945368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292" y="334573"/>
            <a:ext cx="10393145" cy="2520901"/>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8C49937D-4D9A-4F69-A321-866263138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D4435E2A-2E72-4709-A41D-BF8E9DBBE358}"/>
              </a:ext>
            </a:extLst>
          </p:cNvPr>
          <p:cNvSpPr>
            <a:spLocks noGrp="1"/>
          </p:cNvSpPr>
          <p:nvPr>
            <p:ph type="title"/>
          </p:nvPr>
        </p:nvSpPr>
        <p:spPr>
          <a:xfrm rot="21420000">
            <a:off x="510575" y="3233195"/>
            <a:ext cx="10178799" cy="1346996"/>
          </a:xfrm>
        </p:spPr>
        <p:txBody>
          <a:bodyPr vert="horz" lIns="91440" tIns="45720" rIns="91440" bIns="45720" rtlCol="0" anchor="b">
            <a:normAutofit/>
          </a:bodyPr>
          <a:lstStyle/>
          <a:p>
            <a:pPr algn="r"/>
            <a:r>
              <a:rPr lang="en-US" sz="8000">
                <a:solidFill>
                  <a:schemeClr val="bg1"/>
                </a:solidFill>
              </a:rPr>
              <a:t>Balladen in Bildern</a:t>
            </a:r>
          </a:p>
        </p:txBody>
      </p:sp>
      <p:pic>
        <p:nvPicPr>
          <p:cNvPr id="7" name="Grafik 6" descr="Ein Bild, das Text enthält.&#10;&#10;Automatisch generierte Beschreibung">
            <a:extLst>
              <a:ext uri="{FF2B5EF4-FFF2-40B4-BE49-F238E27FC236}">
                <a16:creationId xmlns:a16="http://schemas.microsoft.com/office/drawing/2014/main" id="{5BB10C85-7F24-4EE3-90C9-63567E459C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420000">
            <a:off x="6502131" y="252394"/>
            <a:ext cx="3209064" cy="2406798"/>
          </a:xfrm>
          <a:prstGeom prst="rect">
            <a:avLst/>
          </a:prstGeom>
        </p:spPr>
      </p:pic>
      <p:pic>
        <p:nvPicPr>
          <p:cNvPr id="5" name="Inhaltsplatzhalter 4" descr="Ein Bild, das Text enthält.&#10;&#10;Automatisch generierte Beschreibung">
            <a:extLst>
              <a:ext uri="{FF2B5EF4-FFF2-40B4-BE49-F238E27FC236}">
                <a16:creationId xmlns:a16="http://schemas.microsoft.com/office/drawing/2014/main" id="{B5E80E77-A071-4B6B-859A-D0805C4A6287}"/>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a:stretch/>
        </p:blipFill>
        <p:spPr>
          <a:xfrm rot="21420000">
            <a:off x="1374416" y="524097"/>
            <a:ext cx="3098485" cy="2406798"/>
          </a:xfrm>
          <a:prstGeom prst="rect">
            <a:avLst/>
          </a:prstGeom>
        </p:spPr>
      </p:pic>
      <p:sp>
        <p:nvSpPr>
          <p:cNvPr id="28" name="5-Point Star 18">
            <a:extLst>
              <a:ext uri="{FF2B5EF4-FFF2-40B4-BE49-F238E27FC236}">
                <a16:creationId xmlns:a16="http://schemas.microsoft.com/office/drawing/2014/main" id="{D4CA8097-4529-4CAE-8FDD-A27774C8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6575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F106314-1B68-48AF-A362-417ED9ADB7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032" y="226248"/>
            <a:ext cx="9904488" cy="3804357"/>
          </a:xfrm>
          <a:prstGeom prst="rect">
            <a:avLst/>
          </a:prstGeom>
          <a:ln>
            <a:noFill/>
          </a:ln>
        </p:spPr>
      </p:pic>
      <p:sp>
        <p:nvSpPr>
          <p:cNvPr id="13" name="Rectangle 12">
            <a:extLst>
              <a:ext uri="{FF2B5EF4-FFF2-40B4-BE49-F238E27FC236}">
                <a16:creationId xmlns:a16="http://schemas.microsoft.com/office/drawing/2014/main" id="{37C24614-1BC8-413B-A779-46A72D08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580A761-8BCC-4913-A0F5-DCAF57B2BE09}"/>
              </a:ext>
            </a:extLst>
          </p:cNvPr>
          <p:cNvSpPr>
            <a:spLocks noGrp="1"/>
          </p:cNvSpPr>
          <p:nvPr>
            <p:ph type="title"/>
          </p:nvPr>
        </p:nvSpPr>
        <p:spPr>
          <a:xfrm>
            <a:off x="685801" y="4267829"/>
            <a:ext cx="3373149" cy="1608035"/>
          </a:xfrm>
        </p:spPr>
        <p:txBody>
          <a:bodyPr>
            <a:normAutofit/>
          </a:bodyPr>
          <a:lstStyle/>
          <a:p>
            <a:r>
              <a:rPr lang="de-DE" sz="4800">
                <a:solidFill>
                  <a:schemeClr val="bg1"/>
                </a:solidFill>
              </a:rPr>
              <a:t>Balladen in Bildern</a:t>
            </a:r>
          </a:p>
        </p:txBody>
      </p:sp>
    </p:spTree>
    <p:extLst>
      <p:ext uri="{BB962C8B-B14F-4D97-AF65-F5344CB8AC3E}">
        <p14:creationId xmlns:p14="http://schemas.microsoft.com/office/powerpoint/2010/main" val="178367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32DAA1-2A05-4253-835C-DDE692336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4" y="1"/>
            <a:ext cx="11721533" cy="398062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Text enthält.&#10;&#10;Automatisch generierte Beschreibung">
            <a:extLst>
              <a:ext uri="{FF2B5EF4-FFF2-40B4-BE49-F238E27FC236}">
                <a16:creationId xmlns:a16="http://schemas.microsoft.com/office/drawing/2014/main" id="{FA165D6D-B277-4531-84BC-8F25CC5C23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1824" y="-1"/>
            <a:ext cx="5307497" cy="3980623"/>
          </a:xfrm>
          <a:prstGeom prst="rect">
            <a:avLst/>
          </a:prstGeom>
          <a:ln>
            <a:noFill/>
          </a:ln>
        </p:spPr>
      </p:pic>
      <p:pic>
        <p:nvPicPr>
          <p:cNvPr id="4" name="Inhaltsplatzhalter 3">
            <a:extLst>
              <a:ext uri="{FF2B5EF4-FFF2-40B4-BE49-F238E27FC236}">
                <a16:creationId xmlns:a16="http://schemas.microsoft.com/office/drawing/2014/main" id="{A1264EF2-2DFE-4EDA-BABC-C47BC4D0FA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4589" y="157174"/>
            <a:ext cx="5794811" cy="3666275"/>
          </a:xfrm>
          <a:prstGeom prst="rect">
            <a:avLst/>
          </a:prstGeom>
          <a:ln>
            <a:noFill/>
          </a:ln>
        </p:spPr>
      </p:pic>
      <p:sp>
        <p:nvSpPr>
          <p:cNvPr id="15" name="Rectangle 14">
            <a:extLst>
              <a:ext uri="{FF2B5EF4-FFF2-40B4-BE49-F238E27FC236}">
                <a16:creationId xmlns:a16="http://schemas.microsoft.com/office/drawing/2014/main" id="{7E5FF53E-C1D1-4464-82BC-0788DAB58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77B64A1-C261-4ED1-9E52-427700FA40B3}"/>
              </a:ext>
            </a:extLst>
          </p:cNvPr>
          <p:cNvSpPr>
            <a:spLocks noGrp="1"/>
          </p:cNvSpPr>
          <p:nvPr>
            <p:ph type="title"/>
          </p:nvPr>
        </p:nvSpPr>
        <p:spPr>
          <a:xfrm>
            <a:off x="685801" y="4267829"/>
            <a:ext cx="3373149" cy="1608035"/>
          </a:xfrm>
        </p:spPr>
        <p:txBody>
          <a:bodyPr>
            <a:normAutofit/>
          </a:bodyPr>
          <a:lstStyle/>
          <a:p>
            <a:r>
              <a:rPr lang="de-DE" sz="4800" dirty="0">
                <a:solidFill>
                  <a:schemeClr val="bg1"/>
                </a:solidFill>
              </a:rPr>
              <a:t>Ballladen in Bildern</a:t>
            </a:r>
          </a:p>
        </p:txBody>
      </p:sp>
    </p:spTree>
    <p:extLst>
      <p:ext uri="{BB962C8B-B14F-4D97-AF65-F5344CB8AC3E}">
        <p14:creationId xmlns:p14="http://schemas.microsoft.com/office/powerpoint/2010/main" val="3233826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32DAA1-2A05-4253-835C-DDE692336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4" y="1"/>
            <a:ext cx="11721533" cy="398062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A8750C5A-F621-480D-B9B7-7BFA315ECE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8251" y="-1"/>
            <a:ext cx="3154643" cy="3980623"/>
          </a:xfrm>
          <a:prstGeom prst="rect">
            <a:avLst/>
          </a:prstGeom>
          <a:ln>
            <a:noFill/>
          </a:ln>
        </p:spPr>
      </p:pic>
      <p:pic>
        <p:nvPicPr>
          <p:cNvPr id="4" name="Inhaltsplatzhalter 3">
            <a:extLst>
              <a:ext uri="{FF2B5EF4-FFF2-40B4-BE49-F238E27FC236}">
                <a16:creationId xmlns:a16="http://schemas.microsoft.com/office/drawing/2014/main" id="{C50C36C1-2A7D-4EF3-B600-1843F30F29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4589" y="345232"/>
            <a:ext cx="4041174" cy="3535635"/>
          </a:xfrm>
          <a:prstGeom prst="rect">
            <a:avLst/>
          </a:prstGeom>
          <a:ln>
            <a:noFill/>
          </a:ln>
        </p:spPr>
      </p:pic>
      <p:sp>
        <p:nvSpPr>
          <p:cNvPr id="14" name="Rectangle 13">
            <a:extLst>
              <a:ext uri="{FF2B5EF4-FFF2-40B4-BE49-F238E27FC236}">
                <a16:creationId xmlns:a16="http://schemas.microsoft.com/office/drawing/2014/main" id="{7E5FF53E-C1D1-4464-82BC-0788DAB58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BDF6A0DA-A39B-4C54-9853-2A1CD5FCD7A6}"/>
              </a:ext>
            </a:extLst>
          </p:cNvPr>
          <p:cNvSpPr>
            <a:spLocks noGrp="1"/>
          </p:cNvSpPr>
          <p:nvPr>
            <p:ph sz="quarter" idx="13"/>
          </p:nvPr>
        </p:nvSpPr>
        <p:spPr>
          <a:xfrm>
            <a:off x="1723531" y="4370466"/>
            <a:ext cx="6635805" cy="1608035"/>
          </a:xfrm>
        </p:spPr>
        <p:txBody>
          <a:bodyPr>
            <a:normAutofit/>
          </a:bodyPr>
          <a:lstStyle/>
          <a:p>
            <a:pPr marL="0" indent="0">
              <a:buNone/>
            </a:pPr>
            <a:r>
              <a:rPr lang="en-US" sz="4000" dirty="0" err="1">
                <a:solidFill>
                  <a:schemeClr val="bg1"/>
                </a:solidFill>
              </a:rPr>
              <a:t>Otfried</a:t>
            </a:r>
            <a:r>
              <a:rPr lang="en-US" sz="4000" dirty="0">
                <a:solidFill>
                  <a:schemeClr val="bg1"/>
                </a:solidFill>
              </a:rPr>
              <a:t> </a:t>
            </a:r>
            <a:r>
              <a:rPr lang="en-US" sz="4000" dirty="0" err="1">
                <a:solidFill>
                  <a:schemeClr val="bg1"/>
                </a:solidFill>
              </a:rPr>
              <a:t>Preußler</a:t>
            </a:r>
            <a:r>
              <a:rPr lang="en-US" sz="4000" dirty="0">
                <a:solidFill>
                  <a:schemeClr val="bg1"/>
                </a:solidFill>
              </a:rPr>
              <a:t>: “</a:t>
            </a:r>
            <a:r>
              <a:rPr lang="en-US" sz="4000" dirty="0" err="1">
                <a:solidFill>
                  <a:schemeClr val="bg1"/>
                </a:solidFill>
              </a:rPr>
              <a:t>Krabat</a:t>
            </a:r>
            <a:r>
              <a:rPr lang="en-US" sz="4000" dirty="0">
                <a:solidFill>
                  <a:schemeClr val="bg1"/>
                </a:solidFill>
              </a:rPr>
              <a:t>”</a:t>
            </a:r>
          </a:p>
        </p:txBody>
      </p:sp>
    </p:spTree>
    <p:extLst>
      <p:ext uri="{BB962C8B-B14F-4D97-AF65-F5344CB8AC3E}">
        <p14:creationId xmlns:p14="http://schemas.microsoft.com/office/powerpoint/2010/main" val="950065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C9FEF2-571A-41A4-8458-15ECC27E91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32218886-CF96-4B72-B065-A5D51EE39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3045C5E-93FA-407D-BEA7-12245A36F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3F0B046C-B5DA-47B6-8BB1-4722F4291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5EE9E735-E260-432D-810C-BC6BEF5B1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C35962A4-FCC1-47E8-9B3F-3C2739C0D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127AEDD1-FD88-48D7-8260-0AA34DE0C1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31E89F29-ADA4-40A8-80E1-48D600174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C32AA8F8-450D-41DC-AE38-266ADD53A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el 1">
            <a:extLst>
              <a:ext uri="{FF2B5EF4-FFF2-40B4-BE49-F238E27FC236}">
                <a16:creationId xmlns:a16="http://schemas.microsoft.com/office/drawing/2014/main" id="{F3DD11AF-3464-476C-BD78-C04E23D84E3E}"/>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600"/>
              <a:t>Haikus und Elfchen</a:t>
            </a:r>
          </a:p>
        </p:txBody>
      </p:sp>
      <p:sp>
        <p:nvSpPr>
          <p:cNvPr id="28" name="Rectangle 27">
            <a:extLst>
              <a:ext uri="{FF2B5EF4-FFF2-40B4-BE49-F238E27FC236}">
                <a16:creationId xmlns:a16="http://schemas.microsoft.com/office/drawing/2014/main" id="{EB048815-C663-4C51-84E9-5C6EFDF17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F090243-7F93-456B-85D9-0D4D10696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84F3463-36D2-44CA-9A64-98004ECD8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enthält.&#10;&#10;Automatisch generierte Beschreibung">
            <a:extLst>
              <a:ext uri="{FF2B5EF4-FFF2-40B4-BE49-F238E27FC236}">
                <a16:creationId xmlns:a16="http://schemas.microsoft.com/office/drawing/2014/main" id="{B481A91D-57A9-47AC-8B7D-FF6380A20646}"/>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5050967" y="733243"/>
            <a:ext cx="6677739" cy="5008304"/>
          </a:xfrm>
          <a:prstGeom prst="rect">
            <a:avLst/>
          </a:prstGeom>
        </p:spPr>
      </p:pic>
    </p:spTree>
    <p:extLst>
      <p:ext uri="{BB962C8B-B14F-4D97-AF65-F5344CB8AC3E}">
        <p14:creationId xmlns:p14="http://schemas.microsoft.com/office/powerpoint/2010/main" val="134121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enthält.&#10;&#10;Automatisch generierte Beschreibung">
            <a:extLst>
              <a:ext uri="{FF2B5EF4-FFF2-40B4-BE49-F238E27FC236}">
                <a16:creationId xmlns:a16="http://schemas.microsoft.com/office/drawing/2014/main" id="{745A9722-6D99-4C46-AEFB-00744364B6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176" y="709127"/>
            <a:ext cx="5100735" cy="3825551"/>
          </a:xfrm>
          <a:prstGeom prst="rect">
            <a:avLst/>
          </a:prstGeom>
        </p:spPr>
      </p:pic>
      <p:pic>
        <p:nvPicPr>
          <p:cNvPr id="8" name="Grafik 7">
            <a:extLst>
              <a:ext uri="{FF2B5EF4-FFF2-40B4-BE49-F238E27FC236}">
                <a16:creationId xmlns:a16="http://schemas.microsoft.com/office/drawing/2014/main" id="{D59A127D-0E2E-42F3-8CE7-1317577733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883"/>
          <a:stretch/>
        </p:blipFill>
        <p:spPr>
          <a:xfrm>
            <a:off x="6161314" y="167951"/>
            <a:ext cx="3897086" cy="5159058"/>
          </a:xfrm>
          <a:prstGeom prst="rect">
            <a:avLst/>
          </a:prstGeom>
        </p:spPr>
      </p:pic>
    </p:spTree>
    <p:extLst>
      <p:ext uri="{BB962C8B-B14F-4D97-AF65-F5344CB8AC3E}">
        <p14:creationId xmlns:p14="http://schemas.microsoft.com/office/powerpoint/2010/main" val="210933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5BF45E3A-858D-4336-B1A4-0A08CFF71ACB}"/>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3306" y="137190"/>
            <a:ext cx="3592286" cy="5191433"/>
          </a:xfrm>
        </p:spPr>
      </p:pic>
      <p:pic>
        <p:nvPicPr>
          <p:cNvPr id="7" name="Grafik 6">
            <a:extLst>
              <a:ext uri="{FF2B5EF4-FFF2-40B4-BE49-F238E27FC236}">
                <a16:creationId xmlns:a16="http://schemas.microsoft.com/office/drawing/2014/main" id="{94222585-0909-47BB-A911-8CD6B20086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165" y="206992"/>
            <a:ext cx="3910393" cy="5121631"/>
          </a:xfrm>
          <a:prstGeom prst="rect">
            <a:avLst/>
          </a:prstGeom>
        </p:spPr>
      </p:pic>
      <p:pic>
        <p:nvPicPr>
          <p:cNvPr id="9" name="Grafik 8">
            <a:extLst>
              <a:ext uri="{FF2B5EF4-FFF2-40B4-BE49-F238E27FC236}">
                <a16:creationId xmlns:a16="http://schemas.microsoft.com/office/drawing/2014/main" id="{C41919AB-7844-4F6B-AF43-936C0F45A8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8430" y="137190"/>
            <a:ext cx="3011586" cy="5349209"/>
          </a:xfrm>
          <a:prstGeom prst="rect">
            <a:avLst/>
          </a:prstGeom>
        </p:spPr>
      </p:pic>
    </p:spTree>
    <p:extLst>
      <p:ext uri="{BB962C8B-B14F-4D97-AF65-F5344CB8AC3E}">
        <p14:creationId xmlns:p14="http://schemas.microsoft.com/office/powerpoint/2010/main" val="138318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256E8-46A8-40E6-8DD2-F74DB8D22413}"/>
              </a:ext>
            </a:extLst>
          </p:cNvPr>
          <p:cNvSpPr>
            <a:spLocks noGrp="1"/>
          </p:cNvSpPr>
          <p:nvPr>
            <p:ph type="title"/>
          </p:nvPr>
        </p:nvSpPr>
        <p:spPr>
          <a:xfrm>
            <a:off x="685801" y="685801"/>
            <a:ext cx="10396882" cy="497048"/>
          </a:xfrm>
        </p:spPr>
        <p:txBody>
          <a:bodyPr>
            <a:normAutofit/>
          </a:bodyPr>
          <a:lstStyle/>
          <a:p>
            <a:r>
              <a:rPr lang="de-DE" sz="2400" dirty="0"/>
              <a:t>Sagen im Deutschunterricht</a:t>
            </a:r>
          </a:p>
        </p:txBody>
      </p:sp>
      <p:pic>
        <p:nvPicPr>
          <p:cNvPr id="5" name="Inhaltsplatzhalter 4" descr="Ein Bild, das Text, Schild enthält.&#10;&#10;Automatisch generierte Beschreibung">
            <a:extLst>
              <a:ext uri="{FF2B5EF4-FFF2-40B4-BE49-F238E27FC236}">
                <a16:creationId xmlns:a16="http://schemas.microsoft.com/office/drawing/2014/main" id="{A0D7BD02-B517-4396-AD34-A4845A21939A}"/>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9582539" y="1660850"/>
            <a:ext cx="2127379" cy="3260875"/>
          </a:xfrm>
        </p:spPr>
      </p:pic>
      <p:pic>
        <p:nvPicPr>
          <p:cNvPr id="7" name="Grafik 6" descr="Ein Bild, das Text, drinnen, mehrere enthält.&#10;&#10;Automatisch generierte Beschreibung">
            <a:extLst>
              <a:ext uri="{FF2B5EF4-FFF2-40B4-BE49-F238E27FC236}">
                <a16:creationId xmlns:a16="http://schemas.microsoft.com/office/drawing/2014/main" id="{CA3801AE-CEE5-4480-96CC-4D1E74941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83285" y="1665688"/>
            <a:ext cx="6524547" cy="3260875"/>
          </a:xfrm>
          <a:prstGeom prst="rect">
            <a:avLst/>
          </a:prstGeom>
        </p:spPr>
      </p:pic>
      <p:pic>
        <p:nvPicPr>
          <p:cNvPr id="9" name="Grafik 8">
            <a:extLst>
              <a:ext uri="{FF2B5EF4-FFF2-40B4-BE49-F238E27FC236}">
                <a16:creationId xmlns:a16="http://schemas.microsoft.com/office/drawing/2014/main" id="{99CED7DB-6A1B-4269-AA4A-84B8E247AE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60850"/>
            <a:ext cx="2792555" cy="3265713"/>
          </a:xfrm>
          <a:prstGeom prst="rect">
            <a:avLst/>
          </a:prstGeom>
        </p:spPr>
      </p:pic>
    </p:spTree>
    <p:extLst>
      <p:ext uri="{BB962C8B-B14F-4D97-AF65-F5344CB8AC3E}">
        <p14:creationId xmlns:p14="http://schemas.microsoft.com/office/powerpoint/2010/main" val="4144870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1A56B74-018C-4B88-9C04-9959628DF2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5791144" cy="3980623"/>
          </a:xfrm>
          <a:prstGeom prst="rect">
            <a:avLst/>
          </a:prstGeom>
          <a:ln>
            <a:noFill/>
          </a:ln>
        </p:spPr>
      </p:pic>
      <p:pic>
        <p:nvPicPr>
          <p:cNvPr id="8" name="Inhaltsplatzhalter 7">
            <a:extLst>
              <a:ext uri="{FF2B5EF4-FFF2-40B4-BE49-F238E27FC236}">
                <a16:creationId xmlns:a16="http://schemas.microsoft.com/office/drawing/2014/main" id="{E0E26D48-DD73-4858-926C-DEDFB73572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4589" y="10"/>
            <a:ext cx="5794811" cy="3980612"/>
          </a:xfrm>
          <a:prstGeom prst="rect">
            <a:avLst/>
          </a:prstGeom>
          <a:ln>
            <a:noFill/>
          </a:ln>
        </p:spPr>
      </p:pic>
      <p:sp>
        <p:nvSpPr>
          <p:cNvPr id="17" name="Rectangle 16">
            <a:extLst>
              <a:ext uri="{FF2B5EF4-FFF2-40B4-BE49-F238E27FC236}">
                <a16:creationId xmlns:a16="http://schemas.microsoft.com/office/drawing/2014/main" id="{37C24614-1BC8-413B-A779-46A72D08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D3908ED-0703-45FC-A59F-9B12A20D410C}"/>
              </a:ext>
            </a:extLst>
          </p:cNvPr>
          <p:cNvSpPr>
            <a:spLocks noGrp="1"/>
          </p:cNvSpPr>
          <p:nvPr>
            <p:ph type="title"/>
          </p:nvPr>
        </p:nvSpPr>
        <p:spPr>
          <a:xfrm>
            <a:off x="685801" y="4267829"/>
            <a:ext cx="3373149" cy="1608035"/>
          </a:xfrm>
        </p:spPr>
        <p:txBody>
          <a:bodyPr>
            <a:normAutofit fontScale="90000"/>
          </a:bodyPr>
          <a:lstStyle/>
          <a:p>
            <a:r>
              <a:rPr lang="de-DE" sz="4100" dirty="0">
                <a:solidFill>
                  <a:schemeClr val="bg1"/>
                </a:solidFill>
              </a:rPr>
              <a:t>Heidelberger Schloss-Sagen </a:t>
            </a:r>
          </a:p>
        </p:txBody>
      </p:sp>
    </p:spTree>
    <p:extLst>
      <p:ext uri="{BB962C8B-B14F-4D97-AF65-F5344CB8AC3E}">
        <p14:creationId xmlns:p14="http://schemas.microsoft.com/office/powerpoint/2010/main" val="342470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F020CCE0-7A6B-4533-B935-5E32BE31B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0E7B0A9-5E1B-445C-835A-E12C6B790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3000" y="135467"/>
            <a:ext cx="5334001" cy="6104466"/>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5">
            <a:extLst>
              <a:ext uri="{FF2B5EF4-FFF2-40B4-BE49-F238E27FC236}">
                <a16:creationId xmlns:a16="http://schemas.microsoft.com/office/drawing/2014/main" id="{4E678DF7-B85F-4A01-B553-0BAA16396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2" name="Rectangle 21">
            <a:extLst>
              <a:ext uri="{FF2B5EF4-FFF2-40B4-BE49-F238E27FC236}">
                <a16:creationId xmlns:a16="http://schemas.microsoft.com/office/drawing/2014/main" id="{CFEDEA7E-1B1E-48C9-8605-45D855AA4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20C79E7E-4177-45D9-8973-1570EFD2B4E6}"/>
              </a:ext>
            </a:extLst>
          </p:cNvPr>
          <p:cNvSpPr>
            <a:spLocks noGrp="1"/>
          </p:cNvSpPr>
          <p:nvPr>
            <p:ph type="title"/>
          </p:nvPr>
        </p:nvSpPr>
        <p:spPr>
          <a:xfrm>
            <a:off x="685802" y="685800"/>
            <a:ext cx="4949172" cy="1151965"/>
          </a:xfrm>
        </p:spPr>
        <p:txBody>
          <a:bodyPr>
            <a:normAutofit/>
          </a:bodyPr>
          <a:lstStyle/>
          <a:p>
            <a:r>
              <a:rPr lang="de-DE" sz="3400">
                <a:solidFill>
                  <a:schemeClr val="bg1"/>
                </a:solidFill>
              </a:rPr>
              <a:t>Bildergeschichten zu J.Ringelnatz : „Pinguine“</a:t>
            </a:r>
          </a:p>
        </p:txBody>
      </p:sp>
      <p:pic>
        <p:nvPicPr>
          <p:cNvPr id="5" name="Inhaltsplatzhalter 4" descr="Ein Bild, das Karte enthält.&#10;&#10;Automatisch generierte Beschreibung">
            <a:extLst>
              <a:ext uri="{FF2B5EF4-FFF2-40B4-BE49-F238E27FC236}">
                <a16:creationId xmlns:a16="http://schemas.microsoft.com/office/drawing/2014/main" id="{FE404C76-648D-430E-977B-ADB3D5DD13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39528" y="2547673"/>
            <a:ext cx="4448706" cy="3197574"/>
          </a:xfrm>
          <a:prstGeom prst="rect">
            <a:avLst/>
          </a:prstGeom>
          <a:ln>
            <a:noFill/>
          </a:ln>
        </p:spPr>
      </p:pic>
      <p:pic>
        <p:nvPicPr>
          <p:cNvPr id="7" name="Grafik 6" descr="Ein Bild, das Text enthält.&#10;&#10;Automatisch generierte Beschreibung">
            <a:extLst>
              <a:ext uri="{FF2B5EF4-FFF2-40B4-BE49-F238E27FC236}">
                <a16:creationId xmlns:a16="http://schemas.microsoft.com/office/drawing/2014/main" id="{2C38C976-E5E1-47DD-A77B-A27E05B292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204432" y="396425"/>
            <a:ext cx="2770797" cy="2538115"/>
          </a:xfrm>
          <a:prstGeom prst="rect">
            <a:avLst/>
          </a:prstGeom>
          <a:ln>
            <a:noFill/>
          </a:ln>
        </p:spPr>
      </p:pic>
      <p:pic>
        <p:nvPicPr>
          <p:cNvPr id="9" name="Grafik 8" descr="Ein Bild, das Text, Gewebe enthält.&#10;&#10;Automatisch generierte Beschreibung">
            <a:extLst>
              <a:ext uri="{FF2B5EF4-FFF2-40B4-BE49-F238E27FC236}">
                <a16:creationId xmlns:a16="http://schemas.microsoft.com/office/drawing/2014/main" id="{705B604F-64D7-4CAF-BEA6-503B586C90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855347" y="634562"/>
            <a:ext cx="2835825" cy="2126868"/>
          </a:xfrm>
          <a:prstGeom prst="rect">
            <a:avLst/>
          </a:prstGeom>
          <a:ln>
            <a:noFill/>
          </a:ln>
        </p:spPr>
      </p:pic>
      <p:pic>
        <p:nvPicPr>
          <p:cNvPr id="11" name="Grafik 10" descr="Ein Bild, das Text enthält.&#10;&#10;Automatisch generierte Beschreibung">
            <a:extLst>
              <a:ext uri="{FF2B5EF4-FFF2-40B4-BE49-F238E27FC236}">
                <a16:creationId xmlns:a16="http://schemas.microsoft.com/office/drawing/2014/main" id="{D07444C9-A92D-4234-ADD6-3446875E20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6229488" y="3366334"/>
            <a:ext cx="2745635" cy="2563063"/>
          </a:xfrm>
          <a:prstGeom prst="rect">
            <a:avLst/>
          </a:prstGeom>
        </p:spPr>
      </p:pic>
      <p:pic>
        <p:nvPicPr>
          <p:cNvPr id="14" name="Grafik 13" descr="Ein Bild, das Text, Briefpapier, Umschlag, Visitenkarte enthält.&#10;&#10;Automatisch generierte Beschreibung">
            <a:extLst>
              <a:ext uri="{FF2B5EF4-FFF2-40B4-BE49-F238E27FC236}">
                <a16:creationId xmlns:a16="http://schemas.microsoft.com/office/drawing/2014/main" id="{A7FD6699-CF8A-4EAC-9CA0-EF36698C8D3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9061480" y="3379945"/>
            <a:ext cx="2353752" cy="2451862"/>
          </a:xfrm>
          <a:prstGeom prst="rect">
            <a:avLst/>
          </a:prstGeom>
        </p:spPr>
      </p:pic>
    </p:spTree>
    <p:extLst>
      <p:ext uri="{BB962C8B-B14F-4D97-AF65-F5344CB8AC3E}">
        <p14:creationId xmlns:p14="http://schemas.microsoft.com/office/powerpoint/2010/main" val="198008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15FED-0096-48F4-A77E-7D3C7CDE9E5C}"/>
              </a:ext>
            </a:extLst>
          </p:cNvPr>
          <p:cNvSpPr>
            <a:spLocks noGrp="1"/>
          </p:cNvSpPr>
          <p:nvPr>
            <p:ph type="title"/>
          </p:nvPr>
        </p:nvSpPr>
        <p:spPr>
          <a:xfrm>
            <a:off x="685801" y="417353"/>
            <a:ext cx="10396882" cy="950053"/>
          </a:xfrm>
        </p:spPr>
        <p:txBody>
          <a:bodyPr>
            <a:normAutofit/>
          </a:bodyPr>
          <a:lstStyle/>
          <a:p>
            <a:r>
              <a:rPr lang="de-DE" sz="3200" dirty="0"/>
              <a:t>1. Allgemeine Informationen zum Fachbereich Deutsch</a:t>
            </a:r>
          </a:p>
        </p:txBody>
      </p:sp>
      <p:sp>
        <p:nvSpPr>
          <p:cNvPr id="5" name="Textfeld 4">
            <a:extLst>
              <a:ext uri="{FF2B5EF4-FFF2-40B4-BE49-F238E27FC236}">
                <a16:creationId xmlns:a16="http://schemas.microsoft.com/office/drawing/2014/main" id="{148BE1F5-4EB1-4B01-AE9A-B22F08D6C55B}"/>
              </a:ext>
            </a:extLst>
          </p:cNvPr>
          <p:cNvSpPr txBox="1"/>
          <p:nvPr/>
        </p:nvSpPr>
        <p:spPr>
          <a:xfrm>
            <a:off x="685801" y="1778466"/>
            <a:ext cx="10630948" cy="36625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a:latin typeface="Arial Rounded MT Bold" panose="020F0704030504030204" pitchFamily="34" charset="0"/>
              </a:rPr>
              <a:t>Deutsch wird am DBG in den Klassen 5-7 und 9-12 fast durchgängig vierstündig unterrichtet.</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In Klasse 8 haben die Schülerinnen und Schüler nur drei Stunden Deutschunterricht.</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In Klasse 5 wird der Deutschunterricht von einem einstündigen Kurs Medienbildung und einer Stunde Förderunterricht ergänzt.</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Unser Lehrbuch ist P.A.U.L.D. aus dem Schöningh-Verlag, ein „persönliches Arbeits- und Lesebuch“, welches speziell das selbstständige Lernen der Schülerinnen und Schüler trainiert.</a:t>
            </a:r>
          </a:p>
          <a:p>
            <a:pPr marL="285750" indent="-285750">
              <a:buFont typeface="Arial" panose="020B0604020202020204" pitchFamily="34" charset="0"/>
              <a:buChar char="•"/>
            </a:pPr>
            <a:endParaRPr lang="de-DE" sz="1600" dirty="0">
              <a:latin typeface="Arial Rounded MT Bold" panose="020F0704030504030204" pitchFamily="34" charset="0"/>
            </a:endParaRPr>
          </a:p>
        </p:txBody>
      </p:sp>
    </p:spTree>
    <p:extLst>
      <p:ext uri="{BB962C8B-B14F-4D97-AF65-F5344CB8AC3E}">
        <p14:creationId xmlns:p14="http://schemas.microsoft.com/office/powerpoint/2010/main" val="185324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84A80-7CFD-432C-B41C-CD414C3C81DE}"/>
              </a:ext>
            </a:extLst>
          </p:cNvPr>
          <p:cNvSpPr>
            <a:spLocks noGrp="1"/>
          </p:cNvSpPr>
          <p:nvPr>
            <p:ph type="title"/>
          </p:nvPr>
        </p:nvSpPr>
        <p:spPr>
          <a:xfrm>
            <a:off x="687094" y="685800"/>
            <a:ext cx="4210873" cy="1151965"/>
          </a:xfrm>
        </p:spPr>
        <p:txBody>
          <a:bodyPr>
            <a:normAutofit/>
          </a:bodyPr>
          <a:lstStyle/>
          <a:p>
            <a:r>
              <a:rPr lang="de-DE" sz="2200"/>
              <a:t>Kriminalgeschichten zu </a:t>
            </a:r>
            <a:r>
              <a:rPr lang="de-DE" sz="2200" err="1"/>
              <a:t>F.Dürrenmatt</a:t>
            </a:r>
            <a:r>
              <a:rPr lang="de-DE" sz="2200"/>
              <a:t>: „Der Richter und sein Henker“</a:t>
            </a:r>
          </a:p>
        </p:txBody>
      </p:sp>
      <p:pic>
        <p:nvPicPr>
          <p:cNvPr id="8" name="Inhaltsplatzhalter 7">
            <a:extLst>
              <a:ext uri="{FF2B5EF4-FFF2-40B4-BE49-F238E27FC236}">
                <a16:creationId xmlns:a16="http://schemas.microsoft.com/office/drawing/2014/main" id="{24F5B2BF-D10C-4761-BBCD-830302161ADA}"/>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1381743" y="1716832"/>
            <a:ext cx="2367403" cy="3767750"/>
          </a:xfrm>
          <a:prstGeom prst="rect">
            <a:avLst/>
          </a:prstGeom>
        </p:spPr>
      </p:pic>
      <p:sp>
        <p:nvSpPr>
          <p:cNvPr id="14" name="Rectangle 13">
            <a:extLst>
              <a:ext uri="{FF2B5EF4-FFF2-40B4-BE49-F238E27FC236}">
                <a16:creationId xmlns:a16="http://schemas.microsoft.com/office/drawing/2014/main" id="{3D6202A1-E662-4881-9D45-3B6C4D4BE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1282" y="457200"/>
            <a:ext cx="582405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Ein Bild, das Text enthält.&#10;&#10;Automatisch generierte Beschreibung">
            <a:extLst>
              <a:ext uri="{FF2B5EF4-FFF2-40B4-BE49-F238E27FC236}">
                <a16:creationId xmlns:a16="http://schemas.microsoft.com/office/drawing/2014/main" id="{89B17373-5EB2-41B7-B974-FD09E9060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891111" y="1325535"/>
            <a:ext cx="4060529" cy="2936255"/>
          </a:xfrm>
          <a:prstGeom prst="rect">
            <a:avLst/>
          </a:prstGeom>
        </p:spPr>
      </p:pic>
      <p:pic>
        <p:nvPicPr>
          <p:cNvPr id="16" name="Grafik 15" descr="Ein Bild, das Text enthält.&#10;&#10;Automatisch generierte Beschreibung">
            <a:extLst>
              <a:ext uri="{FF2B5EF4-FFF2-40B4-BE49-F238E27FC236}">
                <a16:creationId xmlns:a16="http://schemas.microsoft.com/office/drawing/2014/main" id="{74928CC2-0D82-4A2A-93E2-F66645C155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185432" y="1375295"/>
            <a:ext cx="3203982" cy="2648253"/>
          </a:xfrm>
          <a:prstGeom prst="rect">
            <a:avLst/>
          </a:prstGeom>
        </p:spPr>
      </p:pic>
    </p:spTree>
    <p:extLst>
      <p:ext uri="{BB962C8B-B14F-4D97-AF65-F5344CB8AC3E}">
        <p14:creationId xmlns:p14="http://schemas.microsoft.com/office/powerpoint/2010/main" val="2692766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07101-C5E3-4D36-833A-DD5DFD41D4C5}"/>
              </a:ext>
            </a:extLst>
          </p:cNvPr>
          <p:cNvSpPr>
            <a:spLocks noGrp="1"/>
          </p:cNvSpPr>
          <p:nvPr>
            <p:ph type="title"/>
          </p:nvPr>
        </p:nvSpPr>
        <p:spPr>
          <a:xfrm>
            <a:off x="685801" y="685801"/>
            <a:ext cx="10396882" cy="530604"/>
          </a:xfrm>
        </p:spPr>
        <p:txBody>
          <a:bodyPr>
            <a:normAutofit/>
          </a:bodyPr>
          <a:lstStyle/>
          <a:p>
            <a:r>
              <a:rPr lang="de-DE" sz="2800" dirty="0"/>
              <a:t>Teilnahme an Schreibwettbewerben</a:t>
            </a:r>
          </a:p>
        </p:txBody>
      </p:sp>
      <p:graphicFrame>
        <p:nvGraphicFramePr>
          <p:cNvPr id="4" name="Inhaltsplatzhalter 3">
            <a:extLst>
              <a:ext uri="{FF2B5EF4-FFF2-40B4-BE49-F238E27FC236}">
                <a16:creationId xmlns:a16="http://schemas.microsoft.com/office/drawing/2014/main" id="{D192EF5D-D29C-44DE-B276-49C4DCF2B10A}"/>
              </a:ext>
            </a:extLst>
          </p:cNvPr>
          <p:cNvGraphicFramePr>
            <a:graphicFrameLocks noGrp="1" noChangeAspect="1"/>
          </p:cNvGraphicFramePr>
          <p:nvPr>
            <p:ph sz="quarter" idx="13"/>
            <p:extLst>
              <p:ext uri="{D42A27DB-BD31-4B8C-83A1-F6EECF244321}">
                <p14:modId xmlns:p14="http://schemas.microsoft.com/office/powerpoint/2010/main" val="2994648808"/>
              </p:ext>
            </p:extLst>
          </p:nvPr>
        </p:nvGraphicFramePr>
        <p:xfrm>
          <a:off x="6870584" y="259606"/>
          <a:ext cx="3800212" cy="4796887"/>
        </p:xfrm>
        <a:graphic>
          <a:graphicData uri="http://schemas.openxmlformats.org/presentationml/2006/ole">
            <mc:AlternateContent xmlns:mc="http://schemas.openxmlformats.org/markup-compatibility/2006">
              <mc:Choice xmlns:v="urn:schemas-microsoft-com:vml" Requires="v">
                <p:oleObj name="Document" r:id="rId2" imgW="5762758" imgH="9055656" progId="Word.Document.12">
                  <p:embed/>
                </p:oleObj>
              </mc:Choice>
              <mc:Fallback>
                <p:oleObj name="Document" r:id="rId2" imgW="5762758" imgH="9055656" progId="Word.Document.12">
                  <p:embed/>
                  <p:pic>
                    <p:nvPicPr>
                      <p:cNvPr id="0" name=""/>
                      <p:cNvPicPr/>
                      <p:nvPr/>
                    </p:nvPicPr>
                    <p:blipFill>
                      <a:blip r:embed="rId3"/>
                      <a:stretch>
                        <a:fillRect/>
                      </a:stretch>
                    </p:blipFill>
                    <p:spPr>
                      <a:xfrm>
                        <a:off x="6870584" y="259606"/>
                        <a:ext cx="3800212" cy="4796887"/>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79CF6A8F-EEB5-4D26-9936-89361C8F4FA8}"/>
              </a:ext>
            </a:extLst>
          </p:cNvPr>
          <p:cNvSpPr txBox="1"/>
          <p:nvPr/>
        </p:nvSpPr>
        <p:spPr>
          <a:xfrm>
            <a:off x="763398" y="1476462"/>
            <a:ext cx="4370664" cy="923330"/>
          </a:xfrm>
          <a:prstGeom prst="rect">
            <a:avLst/>
          </a:prstGeom>
          <a:noFill/>
        </p:spPr>
        <p:txBody>
          <a:bodyPr wrap="square" rtlCol="0">
            <a:spAutoFit/>
          </a:bodyPr>
          <a:lstStyle/>
          <a:p>
            <a:r>
              <a:rPr lang="de-DE" dirty="0"/>
              <a:t>Auszug aus einem Beitrag für den bundesweiten Schreibwettbewerb von unicum.de</a:t>
            </a:r>
          </a:p>
        </p:txBody>
      </p:sp>
      <p:sp>
        <p:nvSpPr>
          <p:cNvPr id="6" name="Textfeld 5">
            <a:extLst>
              <a:ext uri="{FF2B5EF4-FFF2-40B4-BE49-F238E27FC236}">
                <a16:creationId xmlns:a16="http://schemas.microsoft.com/office/drawing/2014/main" id="{DA3C034E-3EB0-46A6-89D0-EECCDB14BA34}"/>
              </a:ext>
            </a:extLst>
          </p:cNvPr>
          <p:cNvSpPr txBox="1"/>
          <p:nvPr/>
        </p:nvSpPr>
        <p:spPr>
          <a:xfrm>
            <a:off x="8229600" y="5056493"/>
            <a:ext cx="2298583" cy="369332"/>
          </a:xfrm>
          <a:prstGeom prst="rect">
            <a:avLst/>
          </a:prstGeom>
          <a:noFill/>
        </p:spPr>
        <p:txBody>
          <a:bodyPr wrap="square" rtlCol="0">
            <a:spAutoFit/>
          </a:bodyPr>
          <a:lstStyle/>
          <a:p>
            <a:endParaRPr lang="de-DE" dirty="0"/>
          </a:p>
        </p:txBody>
      </p:sp>
      <p:sp>
        <p:nvSpPr>
          <p:cNvPr id="7" name="Textfeld 6">
            <a:extLst>
              <a:ext uri="{FF2B5EF4-FFF2-40B4-BE49-F238E27FC236}">
                <a16:creationId xmlns:a16="http://schemas.microsoft.com/office/drawing/2014/main" id="{E7167CCA-063A-466A-8A9D-95E4DE2803B3}"/>
              </a:ext>
            </a:extLst>
          </p:cNvPr>
          <p:cNvSpPr txBox="1"/>
          <p:nvPr/>
        </p:nvSpPr>
        <p:spPr>
          <a:xfrm>
            <a:off x="9014690" y="5048022"/>
            <a:ext cx="2872509" cy="276999"/>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Yannik </a:t>
            </a:r>
            <a:r>
              <a:rPr lang="de-DE" sz="1200" dirty="0" err="1">
                <a:latin typeface="Times New Roman" panose="02020603050405020304" pitchFamily="18" charset="0"/>
                <a:cs typeface="Times New Roman" panose="02020603050405020304" pitchFamily="18" charset="0"/>
              </a:rPr>
              <a:t>Yesilgöz</a:t>
            </a:r>
            <a:endParaRPr lang="de-DE"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9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D51A13F-8E1F-47FA-BB66-78AEB2343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4DF81B97-DB0B-44E2-B7CC-2C518B5177FE}"/>
              </a:ext>
            </a:extLst>
          </p:cNvPr>
          <p:cNvSpPr>
            <a:spLocks noGrp="1"/>
          </p:cNvSpPr>
          <p:nvPr>
            <p:ph type="title"/>
          </p:nvPr>
        </p:nvSpPr>
        <p:spPr>
          <a:xfrm>
            <a:off x="685801" y="4267829"/>
            <a:ext cx="3373149" cy="1608035"/>
          </a:xfrm>
        </p:spPr>
        <p:txBody>
          <a:bodyPr>
            <a:normAutofit/>
          </a:bodyPr>
          <a:lstStyle/>
          <a:p>
            <a:r>
              <a:rPr lang="de-DE" sz="2600">
                <a:solidFill>
                  <a:schemeClr val="bg1"/>
                </a:solidFill>
              </a:rPr>
              <a:t>Produktive Auseinandersetzung mit einem Jugendbuch</a:t>
            </a:r>
          </a:p>
        </p:txBody>
      </p:sp>
      <p:pic>
        <p:nvPicPr>
          <p:cNvPr id="11" name="Grafik 10" descr="Ein Bild, das Text enthält.&#10;&#10;Automatisch generierte Beschreibung">
            <a:extLst>
              <a:ext uri="{FF2B5EF4-FFF2-40B4-BE49-F238E27FC236}">
                <a16:creationId xmlns:a16="http://schemas.microsoft.com/office/drawing/2014/main" id="{1FB471DD-C2DF-4E9F-837F-0D39B46F5F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806323" y="563505"/>
            <a:ext cx="3962400" cy="297180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73196A3E-EC5E-42F4-9371-B807627D5B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708981" y="563507"/>
            <a:ext cx="3962400" cy="2971801"/>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D53E01AE-E690-4AA5-A46E-7880D9F86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96331" y="563508"/>
            <a:ext cx="3962398" cy="2971798"/>
          </a:xfrm>
          <a:prstGeom prst="rect">
            <a:avLst/>
          </a:prstGeom>
        </p:spPr>
      </p:pic>
    </p:spTree>
    <p:extLst>
      <p:ext uri="{BB962C8B-B14F-4D97-AF65-F5344CB8AC3E}">
        <p14:creationId xmlns:p14="http://schemas.microsoft.com/office/powerpoint/2010/main" val="1104824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2" name="Freeform: Shape 21">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4"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F5797FD4-8619-4793-909D-00097A2C2774}"/>
              </a:ext>
            </a:extLst>
          </p:cNvPr>
          <p:cNvSpPr>
            <a:spLocks noGrp="1"/>
          </p:cNvSpPr>
          <p:nvPr>
            <p:ph type="title"/>
          </p:nvPr>
        </p:nvSpPr>
        <p:spPr>
          <a:xfrm>
            <a:off x="6322251" y="1558212"/>
            <a:ext cx="4538581" cy="1212979"/>
          </a:xfrm>
        </p:spPr>
        <p:txBody>
          <a:bodyPr vert="horz" lIns="91440" tIns="45720" rIns="91440" bIns="45720" rtlCol="0" anchor="b">
            <a:normAutofit/>
          </a:bodyPr>
          <a:lstStyle/>
          <a:p>
            <a:pPr algn="ctr"/>
            <a:r>
              <a:rPr lang="en-US" sz="4000" dirty="0" err="1">
                <a:solidFill>
                  <a:schemeClr val="accent1"/>
                </a:solidFill>
              </a:rPr>
              <a:t>Verfilmung</a:t>
            </a:r>
            <a:r>
              <a:rPr lang="en-US" sz="4000" dirty="0">
                <a:solidFill>
                  <a:schemeClr val="accent1"/>
                </a:solidFill>
              </a:rPr>
              <a:t> von </a:t>
            </a:r>
            <a:r>
              <a:rPr lang="en-US" sz="4000" dirty="0" err="1">
                <a:solidFill>
                  <a:schemeClr val="accent1"/>
                </a:solidFill>
              </a:rPr>
              <a:t>Kurzgeschichten</a:t>
            </a:r>
            <a:endParaRPr lang="en-US" sz="4000" dirty="0">
              <a:solidFill>
                <a:schemeClr val="accent1"/>
              </a:solidFill>
            </a:endParaRPr>
          </a:p>
        </p:txBody>
      </p:sp>
      <p:graphicFrame>
        <p:nvGraphicFramePr>
          <p:cNvPr id="4" name="Objekt 3">
            <a:extLst>
              <a:ext uri="{FF2B5EF4-FFF2-40B4-BE49-F238E27FC236}">
                <a16:creationId xmlns:a16="http://schemas.microsoft.com/office/drawing/2014/main" id="{15B1EF43-632D-4639-BD86-0F1B27BD36F1}"/>
              </a:ext>
            </a:extLst>
          </p:cNvPr>
          <p:cNvGraphicFramePr>
            <a:graphicFrameLocks noChangeAspect="1"/>
          </p:cNvGraphicFramePr>
          <p:nvPr>
            <p:extLst>
              <p:ext uri="{D42A27DB-BD31-4B8C-83A1-F6EECF244321}">
                <p14:modId xmlns:p14="http://schemas.microsoft.com/office/powerpoint/2010/main" val="521596231"/>
              </p:ext>
            </p:extLst>
          </p:nvPr>
        </p:nvGraphicFramePr>
        <p:xfrm>
          <a:off x="1490631" y="986895"/>
          <a:ext cx="3381375" cy="5227638"/>
        </p:xfrm>
        <a:graphic>
          <a:graphicData uri="http://schemas.openxmlformats.org/presentationml/2006/ole">
            <mc:AlternateContent xmlns:mc="http://schemas.openxmlformats.org/markup-compatibility/2006">
              <mc:Choice xmlns:v="urn:schemas-microsoft-com:vml" Requires="v">
                <p:oleObj name="Document" r:id="rId4" imgW="5762038" imgH="8918117" progId="Word.Document.12">
                  <p:embed/>
                </p:oleObj>
              </mc:Choice>
              <mc:Fallback>
                <p:oleObj name="Document" r:id="rId4" imgW="5762038" imgH="8918117" progId="Word.Document.12">
                  <p:embed/>
                  <p:pic>
                    <p:nvPicPr>
                      <p:cNvPr id="0" name=""/>
                      <p:cNvPicPr/>
                      <p:nvPr/>
                    </p:nvPicPr>
                    <p:blipFill>
                      <a:blip r:embed="rId5"/>
                      <a:stretch>
                        <a:fillRect/>
                      </a:stretch>
                    </p:blipFill>
                    <p:spPr>
                      <a:xfrm>
                        <a:off x="1490631" y="986895"/>
                        <a:ext cx="3381375" cy="5227638"/>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2ED3BBD4-23A1-485C-B1D8-C096C9DD4A82}"/>
              </a:ext>
            </a:extLst>
          </p:cNvPr>
          <p:cNvSpPr txBox="1"/>
          <p:nvPr/>
        </p:nvSpPr>
        <p:spPr>
          <a:xfrm>
            <a:off x="6764694" y="3294062"/>
            <a:ext cx="3871746" cy="923330"/>
          </a:xfrm>
          <a:prstGeom prst="rect">
            <a:avLst/>
          </a:prstGeom>
          <a:noFill/>
        </p:spPr>
        <p:txBody>
          <a:bodyPr wrap="square" rtlCol="0">
            <a:spAutoFit/>
          </a:bodyPr>
          <a:lstStyle/>
          <a:p>
            <a:r>
              <a:rPr lang="de-DE" dirty="0"/>
              <a:t>Die Verfilmung der Kurzgeschichte „Augenblicke“ finden Sie bei den Filmen zum Tag der offenen Tür.</a:t>
            </a:r>
          </a:p>
        </p:txBody>
      </p:sp>
      <p:sp>
        <p:nvSpPr>
          <p:cNvPr id="3" name="Textfeld 2">
            <a:extLst>
              <a:ext uri="{FF2B5EF4-FFF2-40B4-BE49-F238E27FC236}">
                <a16:creationId xmlns:a16="http://schemas.microsoft.com/office/drawing/2014/main" id="{9644005E-3675-47AD-A288-D445F0AB6F50}"/>
              </a:ext>
            </a:extLst>
          </p:cNvPr>
          <p:cNvSpPr txBox="1"/>
          <p:nvPr/>
        </p:nvSpPr>
        <p:spPr>
          <a:xfrm rot="16200000">
            <a:off x="379610" y="3462214"/>
            <a:ext cx="1945043" cy="276999"/>
          </a:xfrm>
          <a:prstGeom prst="rect">
            <a:avLst/>
          </a:prstGeom>
          <a:noFill/>
        </p:spPr>
        <p:txBody>
          <a:bodyPr wrap="square" rtlCol="0">
            <a:spAutoFit/>
          </a:bodyPr>
          <a:lstStyle/>
          <a:p>
            <a:r>
              <a:rPr lang="de-DE" sz="1200" dirty="0">
                <a:latin typeface="Times New Roman" panose="02020603050405020304" pitchFamily="18" charset="0"/>
                <a:cs typeface="Times New Roman" panose="02020603050405020304" pitchFamily="18" charset="0"/>
              </a:rPr>
              <a:t>Auszug aus dem Drehbuch</a:t>
            </a:r>
          </a:p>
        </p:txBody>
      </p:sp>
    </p:spTree>
    <p:extLst>
      <p:ext uri="{BB962C8B-B14F-4D97-AF65-F5344CB8AC3E}">
        <p14:creationId xmlns:p14="http://schemas.microsoft.com/office/powerpoint/2010/main" val="92644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469F2-42D5-4883-91E8-EC7DCC8A7FF9}"/>
              </a:ext>
            </a:extLst>
          </p:cNvPr>
          <p:cNvSpPr>
            <a:spLocks noGrp="1"/>
          </p:cNvSpPr>
          <p:nvPr>
            <p:ph type="title"/>
          </p:nvPr>
        </p:nvSpPr>
        <p:spPr>
          <a:xfrm>
            <a:off x="677412" y="635467"/>
            <a:ext cx="10396882" cy="698383"/>
          </a:xfrm>
        </p:spPr>
        <p:txBody>
          <a:bodyPr>
            <a:normAutofit/>
          </a:bodyPr>
          <a:lstStyle/>
          <a:p>
            <a:r>
              <a:rPr lang="de-DE" sz="3200" dirty="0"/>
              <a:t>2. Ziele des Fachs</a:t>
            </a:r>
          </a:p>
        </p:txBody>
      </p:sp>
      <p:sp>
        <p:nvSpPr>
          <p:cNvPr id="4" name="Textfeld 3">
            <a:extLst>
              <a:ext uri="{FF2B5EF4-FFF2-40B4-BE49-F238E27FC236}">
                <a16:creationId xmlns:a16="http://schemas.microsoft.com/office/drawing/2014/main" id="{B8708291-CE22-491E-959C-7A9D685FD5D2}"/>
              </a:ext>
            </a:extLst>
          </p:cNvPr>
          <p:cNvSpPr txBox="1"/>
          <p:nvPr/>
        </p:nvSpPr>
        <p:spPr>
          <a:xfrm>
            <a:off x="612396" y="1417739"/>
            <a:ext cx="10805021" cy="4385816"/>
          </a:xfrm>
          <a:prstGeom prst="rect">
            <a:avLst/>
          </a:prstGeom>
          <a:noFill/>
        </p:spPr>
        <p:txBody>
          <a:bodyPr wrap="square" rtlCol="0">
            <a:spAutoFit/>
          </a:bodyPr>
          <a:lstStyle/>
          <a:p>
            <a:r>
              <a:rPr lang="de-DE" dirty="0">
                <a:latin typeface="Arial Rounded MT Bold" panose="020F0704030504030204" pitchFamily="34" charset="0"/>
              </a:rPr>
              <a:t>Neben den im Bildungsplan 2016 ausgewiesenen Bildungsstandards und Leitperspektiven des Faches Deutsch legt das Dietrich-Bonhoeffer-Gymnasium im Fach Deutsch besonderen Wert auf die Förderung und Stärkung…</a:t>
            </a:r>
          </a:p>
          <a:p>
            <a:endParaRPr lang="de-DE" dirty="0">
              <a:latin typeface="Arial Rounded MT Bold" panose="020F0704030504030204" pitchFamily="34" charset="0"/>
            </a:endParaRPr>
          </a:p>
          <a:p>
            <a:pPr marL="285750" indent="-285750">
              <a:lnSpc>
                <a:spcPct val="150000"/>
              </a:lnSpc>
              <a:buFont typeface="Arial" panose="020B0604020202020204" pitchFamily="34" charset="0"/>
              <a:buChar char="•"/>
            </a:pPr>
            <a:r>
              <a:rPr lang="de-DE" dirty="0">
                <a:latin typeface="Arial Rounded MT Bold" panose="020F0704030504030204" pitchFamily="34" charset="0"/>
              </a:rPr>
              <a:t>… kommunikativer Prozesse, insbesondere des Leseverstehens und des Erwerbs   </a:t>
            </a:r>
          </a:p>
          <a:p>
            <a:pPr>
              <a:lnSpc>
                <a:spcPct val="150000"/>
              </a:lnSpc>
            </a:pPr>
            <a:r>
              <a:rPr lang="de-DE" dirty="0">
                <a:latin typeface="Arial Rounded MT Bold" panose="020F0704030504030204" pitchFamily="34" charset="0"/>
              </a:rPr>
              <a:t>          mündlicher und </a:t>
            </a:r>
            <a:r>
              <a:rPr lang="de-DE">
                <a:latin typeface="Arial Rounded MT Bold" panose="020F0704030504030204" pitchFamily="34" charset="0"/>
              </a:rPr>
              <a:t>schriftlicher Ausdrucksfähigkeit</a:t>
            </a:r>
            <a:r>
              <a:rPr lang="de-DE" dirty="0">
                <a:latin typeface="Arial Rounded MT Bold" panose="020F0704030504030204" pitchFamily="34" charset="0"/>
              </a:rPr>
              <a:t>.</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 von Sensibilität, Empathie und interkulturellem Dialog.</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 selbstbestimmten, verantwortungsbewussten und selbstregulativen Mediengebrauchs.</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 von Demokratie und Meinungsfreiheit durch entsprechende Beteiligungsangebote.</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 spielerischer Kreativität und Reflexion sozialen Handelns durch Literatur und Theater.</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 eigenverantwortlichen Arbeitens, selbstbewussten und eigenständigen Denkens.</a:t>
            </a:r>
          </a:p>
          <a:p>
            <a:pPr marL="285750" indent="-285750">
              <a:buFont typeface="Arial" panose="020B0604020202020204" pitchFamily="34" charset="0"/>
              <a:buChar char="•"/>
            </a:pPr>
            <a:endParaRPr lang="de-DE" dirty="0">
              <a:latin typeface="Arial Rounded MT Bold" panose="020F0704030504030204" pitchFamily="34" charset="0"/>
            </a:endParaRPr>
          </a:p>
        </p:txBody>
      </p:sp>
    </p:spTree>
    <p:extLst>
      <p:ext uri="{BB962C8B-B14F-4D97-AF65-F5344CB8AC3E}">
        <p14:creationId xmlns:p14="http://schemas.microsoft.com/office/powerpoint/2010/main" val="201315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1BF42-9F33-4E06-85C2-B465CE7323B2}"/>
              </a:ext>
            </a:extLst>
          </p:cNvPr>
          <p:cNvSpPr>
            <a:spLocks noGrp="1"/>
          </p:cNvSpPr>
          <p:nvPr>
            <p:ph type="title"/>
          </p:nvPr>
        </p:nvSpPr>
        <p:spPr>
          <a:xfrm>
            <a:off x="685801" y="685800"/>
            <a:ext cx="10396882" cy="673217"/>
          </a:xfrm>
        </p:spPr>
        <p:txBody>
          <a:bodyPr>
            <a:normAutofit/>
          </a:bodyPr>
          <a:lstStyle/>
          <a:p>
            <a:r>
              <a:rPr lang="de-DE" sz="3200" dirty="0"/>
              <a:t>3. Förderunterricht in Klasse 5</a:t>
            </a:r>
          </a:p>
        </p:txBody>
      </p:sp>
      <p:sp>
        <p:nvSpPr>
          <p:cNvPr id="5" name="Textfeld 4">
            <a:extLst>
              <a:ext uri="{FF2B5EF4-FFF2-40B4-BE49-F238E27FC236}">
                <a16:creationId xmlns:a16="http://schemas.microsoft.com/office/drawing/2014/main" id="{87F610E4-CF5F-41D8-B972-3F6EC8706BB1}"/>
              </a:ext>
            </a:extLst>
          </p:cNvPr>
          <p:cNvSpPr txBox="1"/>
          <p:nvPr/>
        </p:nvSpPr>
        <p:spPr>
          <a:xfrm>
            <a:off x="685801" y="1459684"/>
            <a:ext cx="10471557" cy="36163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a:latin typeface="Arial Rounded MT Bold" panose="020F0704030504030204" pitchFamily="34" charset="0"/>
              </a:rPr>
              <a:t>Eine zusätzliche Stunde Förderunterricht in Klasse 5</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Feststellung des Förderbedarfs aufgrund der Lernstandserhebung 5 und Rechtschreibtestung</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Individualförderung gemäß des Konzepts „</a:t>
            </a:r>
            <a:r>
              <a:rPr lang="de-DE" dirty="0" err="1">
                <a:latin typeface="Arial Rounded MT Bold" panose="020F0704030504030204" pitchFamily="34" charset="0"/>
              </a:rPr>
              <a:t>deutsch.kompetent</a:t>
            </a:r>
            <a:r>
              <a:rPr lang="de-DE" dirty="0">
                <a:latin typeface="Arial Rounded MT Bold" panose="020F0704030504030204" pitchFamily="34" charset="0"/>
              </a:rPr>
              <a:t>“</a:t>
            </a:r>
          </a:p>
          <a:p>
            <a:pPr marL="285750" indent="-285750">
              <a:lnSpc>
                <a:spcPct val="150000"/>
              </a:lnSpc>
              <a:buFont typeface="Arial" panose="020B0604020202020204" pitchFamily="34" charset="0"/>
              <a:buChar char="•"/>
            </a:pPr>
            <a:r>
              <a:rPr lang="de-DE" dirty="0">
                <a:latin typeface="Arial Rounded MT Bold" panose="020F0704030504030204" pitchFamily="34" charset="0"/>
              </a:rPr>
              <a:t>Methodisches Lerntraining „Lernen </a:t>
            </a:r>
            <a:r>
              <a:rPr lang="de-DE" dirty="0" err="1">
                <a:latin typeface="Arial Rounded MT Bold" panose="020F0704030504030204" pitchFamily="34" charset="0"/>
              </a:rPr>
              <a:t>lernen</a:t>
            </a:r>
            <a:r>
              <a:rPr lang="de-DE" dirty="0">
                <a:latin typeface="Arial Rounded MT Bold" panose="020F0704030504030204" pitchFamily="34" charset="0"/>
              </a:rPr>
              <a:t>“</a:t>
            </a:r>
          </a:p>
          <a:p>
            <a:pPr algn="ctr"/>
            <a:endParaRPr lang="de-DE" dirty="0">
              <a:latin typeface="Arial Rounded MT Bold" panose="020F0704030504030204" pitchFamily="34" charset="0"/>
            </a:endParaRPr>
          </a:p>
          <a:p>
            <a:endParaRPr lang="de-DE" dirty="0">
              <a:latin typeface="Arial Rounded MT Bold" panose="020F0704030504030204" pitchFamily="34" charset="0"/>
            </a:endParaRPr>
          </a:p>
          <a:p>
            <a:r>
              <a:rPr lang="de-DE" dirty="0">
                <a:latin typeface="Arial Rounded MT Bold" panose="020F0704030504030204" pitchFamily="34" charset="0"/>
              </a:rPr>
              <a:t>      </a:t>
            </a:r>
          </a:p>
          <a:p>
            <a:pPr algn="ctr"/>
            <a:r>
              <a:rPr lang="de-DE" dirty="0">
                <a:latin typeface="Arial Rounded MT Bold" panose="020F0704030504030204" pitchFamily="34" charset="0"/>
              </a:rPr>
              <a:t>       </a:t>
            </a:r>
            <a:r>
              <a:rPr lang="de-DE" sz="2000" dirty="0">
                <a:latin typeface="Arial Rounded MT Bold" panose="020F0704030504030204" pitchFamily="34" charset="0"/>
              </a:rPr>
              <a:t>gezielte, individuelle Förderung in kleinen Lerngruppen leistungsschwächerer und leistungsstärkerer Kinder</a:t>
            </a:r>
          </a:p>
        </p:txBody>
      </p:sp>
      <p:sp>
        <p:nvSpPr>
          <p:cNvPr id="6" name="Pfeil: nach unten 5">
            <a:extLst>
              <a:ext uri="{FF2B5EF4-FFF2-40B4-BE49-F238E27FC236}">
                <a16:creationId xmlns:a16="http://schemas.microsoft.com/office/drawing/2014/main" id="{E7B45711-148C-4C7D-902B-BD61494B63CB}"/>
              </a:ext>
            </a:extLst>
          </p:cNvPr>
          <p:cNvSpPr/>
          <p:nvPr/>
        </p:nvSpPr>
        <p:spPr>
          <a:xfrm>
            <a:off x="5402510" y="3741490"/>
            <a:ext cx="318782" cy="417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595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FA2A4-52F0-434F-BC05-EC21120E3DF2}"/>
              </a:ext>
            </a:extLst>
          </p:cNvPr>
          <p:cNvSpPr>
            <a:spLocks noGrp="1"/>
          </p:cNvSpPr>
          <p:nvPr>
            <p:ph type="title"/>
          </p:nvPr>
        </p:nvSpPr>
        <p:spPr>
          <a:xfrm>
            <a:off x="702579" y="484464"/>
            <a:ext cx="10396882" cy="840997"/>
          </a:xfrm>
        </p:spPr>
        <p:txBody>
          <a:bodyPr>
            <a:normAutofit/>
          </a:bodyPr>
          <a:lstStyle/>
          <a:p>
            <a:r>
              <a:rPr lang="de-DE" sz="3200" dirty="0"/>
              <a:t>4. Verankerung von Medienbildung  im Fach Deutsch</a:t>
            </a:r>
          </a:p>
        </p:txBody>
      </p:sp>
      <p:sp>
        <p:nvSpPr>
          <p:cNvPr id="4" name="Textfeld 3">
            <a:extLst>
              <a:ext uri="{FF2B5EF4-FFF2-40B4-BE49-F238E27FC236}">
                <a16:creationId xmlns:a16="http://schemas.microsoft.com/office/drawing/2014/main" id="{8FF26474-5602-445C-A039-E4E3F6129001}"/>
              </a:ext>
            </a:extLst>
          </p:cNvPr>
          <p:cNvSpPr txBox="1"/>
          <p:nvPr/>
        </p:nvSpPr>
        <p:spPr>
          <a:xfrm>
            <a:off x="702579" y="1325461"/>
            <a:ext cx="10589003" cy="1477328"/>
          </a:xfrm>
          <a:prstGeom prst="rect">
            <a:avLst/>
          </a:prstGeom>
          <a:noFill/>
        </p:spPr>
        <p:txBody>
          <a:bodyPr wrap="square" rtlCol="0">
            <a:spAutoFit/>
          </a:bodyPr>
          <a:lstStyle/>
          <a:p>
            <a:r>
              <a:rPr lang="de-DE" dirty="0">
                <a:latin typeface="Arial Rounded MT Bold" panose="020F0704030504030204" pitchFamily="34" charset="0"/>
              </a:rPr>
              <a:t>„Die Leitperspektive Medienbildung ist für das Fach Deutsch von großer Bedeutung und im Bildungsplan Deutsch repräsentativ verankert: Nicht nur die Standards des Teilbereichs Medien, sondern viele weitere Fachkompetenzen tragen der Bedeutung der Medienbildung und Medienkompetenz als Schlüsselqualifikation in einer multimedial geprägten Gesellschaft Rechnung.“ [Bildungsplan 2016, Deutsch, S.4]</a:t>
            </a:r>
          </a:p>
        </p:txBody>
      </p:sp>
      <p:sp>
        <p:nvSpPr>
          <p:cNvPr id="5" name="Textfeld 4">
            <a:extLst>
              <a:ext uri="{FF2B5EF4-FFF2-40B4-BE49-F238E27FC236}">
                <a16:creationId xmlns:a16="http://schemas.microsoft.com/office/drawing/2014/main" id="{D9512657-B2ED-490B-976E-944B4085C044}"/>
              </a:ext>
            </a:extLst>
          </p:cNvPr>
          <p:cNvSpPr txBox="1"/>
          <p:nvPr/>
        </p:nvSpPr>
        <p:spPr>
          <a:xfrm>
            <a:off x="570451" y="2936147"/>
            <a:ext cx="10863743" cy="2308324"/>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Arial Rounded MT Bold" panose="020F0704030504030204" pitchFamily="34" charset="0"/>
              </a:rPr>
              <a:t>1 Stunde pro Woche in Klasse 5 in Kleingruppen</a:t>
            </a:r>
          </a:p>
          <a:p>
            <a:pPr marL="285750" indent="-285750">
              <a:buFont typeface="Arial" panose="020B0604020202020204" pitchFamily="34" charset="0"/>
              <a:buChar char="•"/>
            </a:pPr>
            <a:r>
              <a:rPr lang="de-DE" dirty="0">
                <a:latin typeface="Arial Rounded MT Bold" panose="020F0704030504030204" pitchFamily="34" charset="0"/>
              </a:rPr>
              <a:t>Ziele:</a:t>
            </a:r>
          </a:p>
          <a:p>
            <a:r>
              <a:rPr lang="de-DE" dirty="0">
                <a:latin typeface="Arial Rounded MT Bold" panose="020F0704030504030204" pitchFamily="34" charset="0"/>
              </a:rPr>
              <a:t>      - Reflexion über Medien und verantwortungsbewusste Mediennutzung</a:t>
            </a:r>
          </a:p>
          <a:p>
            <a:r>
              <a:rPr lang="de-DE" dirty="0">
                <a:latin typeface="Arial Rounded MT Bold" panose="020F0704030504030204" pitchFamily="34" charset="0"/>
              </a:rPr>
              <a:t>      - Nutzung digitaler Informationen für den Erwerb und die Anwendung von Wissen</a:t>
            </a:r>
          </a:p>
          <a:p>
            <a:r>
              <a:rPr lang="de-DE" dirty="0">
                <a:latin typeface="Arial Rounded MT Bold" panose="020F0704030504030204" pitchFamily="34" charset="0"/>
              </a:rPr>
              <a:t>      - Erstellung von digitalen Medienprodukten</a:t>
            </a:r>
          </a:p>
          <a:p>
            <a:r>
              <a:rPr lang="de-DE" dirty="0">
                <a:latin typeface="Arial Rounded MT Bold" panose="020F0704030504030204" pitchFamily="34" charset="0"/>
              </a:rPr>
              <a:t>      - angemessene Kommunikation über digitale Medien </a:t>
            </a:r>
          </a:p>
          <a:p>
            <a:r>
              <a:rPr lang="de-DE" dirty="0">
                <a:latin typeface="Arial Rounded MT Bold" panose="020F0704030504030204" pitchFamily="34" charset="0"/>
              </a:rPr>
              <a:t>        (Umgang mit </a:t>
            </a:r>
            <a:r>
              <a:rPr lang="de-DE" dirty="0" err="1">
                <a:latin typeface="Arial Rounded MT Bold" panose="020F0704030504030204" pitchFamily="34" charset="0"/>
              </a:rPr>
              <a:t>Moodle</a:t>
            </a:r>
            <a:r>
              <a:rPr lang="de-DE" dirty="0">
                <a:latin typeface="Arial Rounded MT Bold" panose="020F0704030504030204" pitchFamily="34" charset="0"/>
              </a:rPr>
              <a:t>, eigene Schul-Email-Adresse, Thematisierung sozialer Netzwerke etc.)</a:t>
            </a:r>
          </a:p>
          <a:p>
            <a:r>
              <a:rPr lang="de-DE" dirty="0">
                <a:latin typeface="Arial Rounded MT Bold" panose="020F0704030504030204" pitchFamily="34" charset="0"/>
              </a:rPr>
              <a:t>      - Machart und Wirkungsabsicht von Medien erkennen</a:t>
            </a:r>
          </a:p>
        </p:txBody>
      </p:sp>
    </p:spTree>
    <p:extLst>
      <p:ext uri="{BB962C8B-B14F-4D97-AF65-F5344CB8AC3E}">
        <p14:creationId xmlns:p14="http://schemas.microsoft.com/office/powerpoint/2010/main" val="322816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5046D-DB6F-4D61-9711-E5368584E293}"/>
              </a:ext>
            </a:extLst>
          </p:cNvPr>
          <p:cNvSpPr>
            <a:spLocks noGrp="1"/>
          </p:cNvSpPr>
          <p:nvPr>
            <p:ph type="title"/>
          </p:nvPr>
        </p:nvSpPr>
        <p:spPr>
          <a:xfrm>
            <a:off x="685801" y="685801"/>
            <a:ext cx="10396882" cy="648050"/>
          </a:xfrm>
        </p:spPr>
        <p:txBody>
          <a:bodyPr>
            <a:normAutofit/>
          </a:bodyPr>
          <a:lstStyle/>
          <a:p>
            <a:r>
              <a:rPr lang="de-DE" sz="3200" dirty="0"/>
              <a:t>5. Teilnahme am bundesweiten Vorlesewettbewerb</a:t>
            </a:r>
          </a:p>
        </p:txBody>
      </p:sp>
      <p:sp>
        <p:nvSpPr>
          <p:cNvPr id="4" name="Textfeld 3">
            <a:extLst>
              <a:ext uri="{FF2B5EF4-FFF2-40B4-BE49-F238E27FC236}">
                <a16:creationId xmlns:a16="http://schemas.microsoft.com/office/drawing/2014/main" id="{1DD80E78-42C6-444D-946B-1E1DB85E8558}"/>
              </a:ext>
            </a:extLst>
          </p:cNvPr>
          <p:cNvSpPr txBox="1"/>
          <p:nvPr/>
        </p:nvSpPr>
        <p:spPr>
          <a:xfrm>
            <a:off x="503233" y="1442906"/>
            <a:ext cx="10888911" cy="3917659"/>
          </a:xfrm>
          <a:prstGeom prst="rect">
            <a:avLst/>
          </a:prstGeom>
          <a:noFill/>
        </p:spPr>
        <p:txBody>
          <a:bodyPr wrap="square" rtlCol="0">
            <a:spAutoFit/>
          </a:bodyPr>
          <a:lstStyle/>
          <a:p>
            <a:endParaRPr lang="de-DE" dirty="0"/>
          </a:p>
        </p:txBody>
      </p:sp>
      <p:sp>
        <p:nvSpPr>
          <p:cNvPr id="6" name="Textfeld 5">
            <a:extLst>
              <a:ext uri="{FF2B5EF4-FFF2-40B4-BE49-F238E27FC236}">
                <a16:creationId xmlns:a16="http://schemas.microsoft.com/office/drawing/2014/main" id="{1E052D5A-D964-4F04-9765-0220CFBB02A5}"/>
              </a:ext>
            </a:extLst>
          </p:cNvPr>
          <p:cNvSpPr txBox="1"/>
          <p:nvPr/>
        </p:nvSpPr>
        <p:spPr>
          <a:xfrm>
            <a:off x="6615404" y="1950098"/>
            <a:ext cx="4467279" cy="1477328"/>
          </a:xfrm>
          <a:prstGeom prst="rect">
            <a:avLst/>
          </a:prstGeom>
          <a:noFill/>
        </p:spPr>
        <p:txBody>
          <a:bodyPr wrap="square" rtlCol="0">
            <a:spAutoFit/>
          </a:bodyPr>
          <a:lstStyle/>
          <a:p>
            <a:r>
              <a:rPr lang="de-DE" dirty="0">
                <a:latin typeface="Arial Rounded MT Bold" panose="020F0704030504030204" pitchFamily="34" charset="0"/>
              </a:rPr>
              <a:t>In Kooperation mit der Stadtbücherei Eppelheim nehmen die 6. Klassen am bundesweiten Vorlesewettbewerb teil.</a:t>
            </a:r>
          </a:p>
          <a:p>
            <a:r>
              <a:rPr lang="de-DE" dirty="0">
                <a:latin typeface="Arial Rounded MT Bold" panose="020F0704030504030204" pitchFamily="34" charset="0"/>
              </a:rPr>
              <a:t>Dieser wird vom Börsenverein des Deutschen Buchhandels veranstaltet.</a:t>
            </a:r>
          </a:p>
        </p:txBody>
      </p:sp>
      <p:pic>
        <p:nvPicPr>
          <p:cNvPr id="7" name="Grafik 6">
            <a:extLst>
              <a:ext uri="{FF2B5EF4-FFF2-40B4-BE49-F238E27FC236}">
                <a16:creationId xmlns:a16="http://schemas.microsoft.com/office/drawing/2014/main" id="{AA8C5C93-16AF-4492-B58E-FF7267CDD3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630" y="1279998"/>
            <a:ext cx="5729728" cy="4294856"/>
          </a:xfrm>
          <a:prstGeom prst="rect">
            <a:avLst/>
          </a:prstGeom>
        </p:spPr>
      </p:pic>
    </p:spTree>
    <p:extLst>
      <p:ext uri="{BB962C8B-B14F-4D97-AF65-F5344CB8AC3E}">
        <p14:creationId xmlns:p14="http://schemas.microsoft.com/office/powerpoint/2010/main" val="232430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0A26CEA-8C2B-4979-8D68-C8A7333C76E9}"/>
              </a:ext>
            </a:extLst>
          </p:cNvPr>
          <p:cNvSpPr txBox="1"/>
          <p:nvPr/>
        </p:nvSpPr>
        <p:spPr>
          <a:xfrm>
            <a:off x="6747745" y="696029"/>
            <a:ext cx="4105469" cy="1754326"/>
          </a:xfrm>
          <a:prstGeom prst="rect">
            <a:avLst/>
          </a:prstGeom>
          <a:noFill/>
        </p:spPr>
        <p:txBody>
          <a:bodyPr wrap="square" rtlCol="0">
            <a:spAutoFit/>
          </a:bodyPr>
          <a:lstStyle/>
          <a:p>
            <a:r>
              <a:rPr lang="de-DE" dirty="0">
                <a:latin typeface="Arial Rounded MT Bold" panose="020F0704030504030204" pitchFamily="34" charset="0"/>
              </a:rPr>
              <a:t>Die Schulsiegerin bzw. der Schulsieger nimmt</a:t>
            </a:r>
          </a:p>
          <a:p>
            <a:r>
              <a:rPr lang="de-DE" dirty="0">
                <a:latin typeface="Arial Rounded MT Bold" panose="020F0704030504030204" pitchFamily="34" charset="0"/>
              </a:rPr>
              <a:t>an den Kreisentscheiden teil und kann über Bezirks- und Landesentscheide bis ins Bundesfinale kommen.</a:t>
            </a:r>
          </a:p>
        </p:txBody>
      </p:sp>
      <p:pic>
        <p:nvPicPr>
          <p:cNvPr id="10" name="Grafik 9" descr="Ein Bild, das Text enthält.&#10;&#10;Automatisch generierte Beschreibung">
            <a:extLst>
              <a:ext uri="{FF2B5EF4-FFF2-40B4-BE49-F238E27FC236}">
                <a16:creationId xmlns:a16="http://schemas.microsoft.com/office/drawing/2014/main" id="{86205FED-110D-4565-A2A2-7B8B3202E3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406" y="408958"/>
            <a:ext cx="3824987" cy="5099984"/>
          </a:xfrm>
          <a:prstGeom prst="rect">
            <a:avLst/>
          </a:prstGeom>
        </p:spPr>
      </p:pic>
    </p:spTree>
    <p:extLst>
      <p:ext uri="{BB962C8B-B14F-4D97-AF65-F5344CB8AC3E}">
        <p14:creationId xmlns:p14="http://schemas.microsoft.com/office/powerpoint/2010/main" val="297718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11E3F-ABA8-40AC-AF9B-4D0C58506875}"/>
              </a:ext>
            </a:extLst>
          </p:cNvPr>
          <p:cNvSpPr>
            <a:spLocks noGrp="1"/>
          </p:cNvSpPr>
          <p:nvPr>
            <p:ph type="title"/>
          </p:nvPr>
        </p:nvSpPr>
        <p:spPr>
          <a:xfrm>
            <a:off x="685801" y="685800"/>
            <a:ext cx="10396882" cy="797615"/>
          </a:xfrm>
        </p:spPr>
        <p:txBody>
          <a:bodyPr>
            <a:normAutofit/>
          </a:bodyPr>
          <a:lstStyle/>
          <a:p>
            <a:r>
              <a:rPr lang="de-DE" sz="3200" dirty="0"/>
              <a:t>6. Die Journalistische Ausrichtung am DBG</a:t>
            </a:r>
          </a:p>
        </p:txBody>
      </p:sp>
      <p:sp>
        <p:nvSpPr>
          <p:cNvPr id="5" name="Textfeld 4">
            <a:extLst>
              <a:ext uri="{FF2B5EF4-FFF2-40B4-BE49-F238E27FC236}">
                <a16:creationId xmlns:a16="http://schemas.microsoft.com/office/drawing/2014/main" id="{82D36CF8-CDF7-429B-8FD5-14A6079C6F0B}"/>
              </a:ext>
            </a:extLst>
          </p:cNvPr>
          <p:cNvSpPr txBox="1"/>
          <p:nvPr/>
        </p:nvSpPr>
        <p:spPr>
          <a:xfrm>
            <a:off x="453006" y="1568741"/>
            <a:ext cx="4983060" cy="3416320"/>
          </a:xfrm>
          <a:prstGeom prst="rect">
            <a:avLst/>
          </a:prstGeom>
          <a:noFill/>
        </p:spPr>
        <p:txBody>
          <a:bodyPr wrap="square" rtlCol="0">
            <a:spAutoFit/>
          </a:bodyPr>
          <a:lstStyle/>
          <a:p>
            <a:r>
              <a:rPr lang="de-DE" dirty="0">
                <a:latin typeface="Arial Rounded MT Bold" panose="020F0704030504030204" pitchFamily="34" charset="0"/>
              </a:rPr>
              <a:t>„Fake News“ erkennen! Journalistisch arbeiten und Meinungen äußern! </a:t>
            </a:r>
          </a:p>
          <a:p>
            <a:endParaRPr lang="de-DE" dirty="0">
              <a:latin typeface="Arial Rounded MT Bold" panose="020F0704030504030204" pitchFamily="34" charset="0"/>
            </a:endParaRPr>
          </a:p>
          <a:p>
            <a:r>
              <a:rPr lang="de-DE" dirty="0">
                <a:latin typeface="Arial Rounded MT Bold" panose="020F0704030504030204" pitchFamily="34" charset="0"/>
              </a:rPr>
              <a:t>Seit dem Schuljahr 2020/21 hat sich das DBG verstärkt zum Ziel gesetzt, den selbstbestimmten, kreativen und kritischen Umgang mit Medien zu fördern. Einen wichtigen Beitrag leistet auch hier der Deutschunterricht.</a:t>
            </a:r>
          </a:p>
          <a:p>
            <a:endParaRPr lang="de-DE" dirty="0">
              <a:latin typeface="Arial Rounded MT Bold" panose="020F0704030504030204" pitchFamily="34" charset="0"/>
            </a:endParaRPr>
          </a:p>
          <a:p>
            <a:endParaRPr lang="de-DE" dirty="0">
              <a:latin typeface="Arial Rounded MT Bold" panose="020F0704030504030204" pitchFamily="34" charset="0"/>
            </a:endParaRPr>
          </a:p>
          <a:p>
            <a:endParaRPr lang="de-DE" dirty="0">
              <a:latin typeface="Arial Rounded MT Bold" panose="020F0704030504030204" pitchFamily="34" charset="0"/>
            </a:endParaRPr>
          </a:p>
        </p:txBody>
      </p:sp>
      <p:sp>
        <p:nvSpPr>
          <p:cNvPr id="10" name="Textfeld 9">
            <a:extLst>
              <a:ext uri="{FF2B5EF4-FFF2-40B4-BE49-F238E27FC236}">
                <a16:creationId xmlns:a16="http://schemas.microsoft.com/office/drawing/2014/main" id="{4FF5F607-746C-4E1B-ADF3-60BBA7DDEF6A}"/>
              </a:ext>
            </a:extLst>
          </p:cNvPr>
          <p:cNvSpPr txBox="1"/>
          <p:nvPr/>
        </p:nvSpPr>
        <p:spPr>
          <a:xfrm>
            <a:off x="5884243" y="4907560"/>
            <a:ext cx="3435926" cy="246221"/>
          </a:xfrm>
          <a:prstGeom prst="rect">
            <a:avLst/>
          </a:prstGeom>
          <a:noFill/>
        </p:spPr>
        <p:txBody>
          <a:bodyPr wrap="square" rtlCol="0">
            <a:spAutoFit/>
          </a:bodyPr>
          <a:lstStyle/>
          <a:p>
            <a:r>
              <a:rPr lang="de-DE" sz="1000" dirty="0">
                <a:latin typeface="Arial Rounded MT Bold" panose="020F0704030504030204" pitchFamily="34" charset="0"/>
              </a:rPr>
              <a:t>Quelle: </a:t>
            </a:r>
            <a:r>
              <a:rPr lang="de-DE" sz="1000" dirty="0" err="1">
                <a:latin typeface="Arial Rounded MT Bold" panose="020F0704030504030204" pitchFamily="34" charset="0"/>
              </a:rPr>
              <a:t>Eppelheimer</a:t>
            </a:r>
            <a:r>
              <a:rPr lang="de-DE" sz="1000" dirty="0">
                <a:latin typeface="Arial Rounded MT Bold" panose="020F0704030504030204" pitchFamily="34" charset="0"/>
              </a:rPr>
              <a:t> Nachrichten, 4.12.2020</a:t>
            </a:r>
          </a:p>
        </p:txBody>
      </p:sp>
      <p:pic>
        <p:nvPicPr>
          <p:cNvPr id="4" name="Grafik 3" descr="Ein Bild, das Text, Wand, drinnen enthält.&#10;&#10;Automatisch generierte Beschreibung">
            <a:extLst>
              <a:ext uri="{FF2B5EF4-FFF2-40B4-BE49-F238E27FC236}">
                <a16:creationId xmlns:a16="http://schemas.microsoft.com/office/drawing/2014/main" id="{E62E0760-E51D-4689-B5F3-7CC783DF1A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51714" y="1534885"/>
            <a:ext cx="5806808" cy="3788230"/>
          </a:xfrm>
          <a:prstGeom prst="rect">
            <a:avLst/>
          </a:prstGeom>
        </p:spPr>
      </p:pic>
    </p:spTree>
    <p:extLst>
      <p:ext uri="{BB962C8B-B14F-4D97-AF65-F5344CB8AC3E}">
        <p14:creationId xmlns:p14="http://schemas.microsoft.com/office/powerpoint/2010/main" val="32130191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Breitbild</PresentationFormat>
  <Paragraphs>101</Paragraphs>
  <Slides>33</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39" baseType="lpstr">
      <vt:lpstr>Arial</vt:lpstr>
      <vt:lpstr>Arial Rounded MT Bold</vt:lpstr>
      <vt:lpstr>Impact</vt:lpstr>
      <vt:lpstr>Times New Roman</vt:lpstr>
      <vt:lpstr>Wichtiges Ereignis</vt:lpstr>
      <vt:lpstr>Document</vt:lpstr>
      <vt:lpstr>Fachbereich Deutsch</vt:lpstr>
      <vt:lpstr>Inhaltsverzeichnis</vt:lpstr>
      <vt:lpstr>1. Allgemeine Informationen zum Fachbereich Deutsch</vt:lpstr>
      <vt:lpstr>2. Ziele des Fachs</vt:lpstr>
      <vt:lpstr>3. Förderunterricht in Klasse 5</vt:lpstr>
      <vt:lpstr>4. Verankerung von Medienbildung  im Fach Deutsch</vt:lpstr>
      <vt:lpstr>5. Teilnahme am bundesweiten Vorlesewettbewerb</vt:lpstr>
      <vt:lpstr>PowerPoint-Präsentation</vt:lpstr>
      <vt:lpstr>6. Die Journalistische Ausrichtung am DBG</vt:lpstr>
      <vt:lpstr>Die Klasse 9c nahm dieses Jahr am ARD-Jugendmedientag teil</vt:lpstr>
      <vt:lpstr>PowerPoint-Präsentation</vt:lpstr>
      <vt:lpstr>7. DAS DBG als „Theaterschule“</vt:lpstr>
      <vt:lpstr>PowerPoint-Präsentation</vt:lpstr>
      <vt:lpstr>8. „Jugend debattiert“</vt:lpstr>
      <vt:lpstr>Impressionen unserer Arbeit im Deutschunterricht:</vt:lpstr>
      <vt:lpstr>PowerPoint-Präsentation</vt:lpstr>
      <vt:lpstr>Kreative Umsetzung „Wilhelm Tell“</vt:lpstr>
      <vt:lpstr>PowerPoint-Präsentation</vt:lpstr>
      <vt:lpstr>PowerPoint-Präsentation</vt:lpstr>
      <vt:lpstr>Balladen in Bildern</vt:lpstr>
      <vt:lpstr>Balladen in Bildern</vt:lpstr>
      <vt:lpstr>Ballladen in Bildern</vt:lpstr>
      <vt:lpstr>PowerPoint-Präsentation</vt:lpstr>
      <vt:lpstr>Haikus und Elfchen</vt:lpstr>
      <vt:lpstr>PowerPoint-Präsentation</vt:lpstr>
      <vt:lpstr>PowerPoint-Präsentation</vt:lpstr>
      <vt:lpstr>Sagen im Deutschunterricht</vt:lpstr>
      <vt:lpstr>Heidelberger Schloss-Sagen </vt:lpstr>
      <vt:lpstr>Bildergeschichten zu J.Ringelnatz : „Pinguine“</vt:lpstr>
      <vt:lpstr>Kriminalgeschichten zu F.Dürrenmatt: „Der Richter und sein Henker“</vt:lpstr>
      <vt:lpstr>Teilnahme an Schreibwettbewerben</vt:lpstr>
      <vt:lpstr>Produktive Auseinandersetzung mit einem Jugendbuch</vt:lpstr>
      <vt:lpstr>Verfilmung von Kurzgeschichten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Fachbereich Deutsch</dc:title>
  <dc:creator>Andreas Steckbauer</dc:creator>
  <cp:lastModifiedBy>Isabel Antretter</cp:lastModifiedBy>
  <cp:revision>3</cp:revision>
  <dcterms:created xsi:type="dcterms:W3CDTF">2021-02-04T14:42:58Z</dcterms:created>
  <dcterms:modified xsi:type="dcterms:W3CDTF">2021-02-16T14:10:57Z</dcterms:modified>
</cp:coreProperties>
</file>