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2" r:id="rId9"/>
    <p:sldId id="265" r:id="rId10"/>
    <p:sldId id="266" r:id="rId1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43" autoAdjust="0"/>
    <p:restoredTop sz="94660"/>
  </p:normalViewPr>
  <p:slideViewPr>
    <p:cSldViewPr>
      <p:cViewPr varScale="1">
        <p:scale>
          <a:sx n="107" d="100"/>
          <a:sy n="107" d="100"/>
        </p:scale>
        <p:origin x="-108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D316B684-E161-4840-93BC-BAF3F623CB47}" type="datetimeFigureOut">
              <a:rPr lang="de-DE" smtClean="0"/>
              <a:t>09.02.2021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9BBEC0C-1DD8-4852-81AE-3CE28D4B8FE7}" type="slidenum">
              <a:rPr lang="de-DE" smtClean="0"/>
              <a:t>‹Nr.›</a:t>
            </a:fld>
            <a:endParaRPr lang="de-DE"/>
          </a:p>
        </p:txBody>
      </p:sp>
    </p:spTree>
    <p:extLst>
      <p:ext uri="{BB962C8B-B14F-4D97-AF65-F5344CB8AC3E}">
        <p14:creationId xmlns:p14="http://schemas.microsoft.com/office/powerpoint/2010/main" val="114519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316B684-E161-4840-93BC-BAF3F623CB47}" type="datetimeFigureOut">
              <a:rPr lang="de-DE" smtClean="0"/>
              <a:t>09.02.2021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9BBEC0C-1DD8-4852-81AE-3CE28D4B8FE7}" type="slidenum">
              <a:rPr lang="de-DE" smtClean="0"/>
              <a:t>‹Nr.›</a:t>
            </a:fld>
            <a:endParaRPr lang="de-DE"/>
          </a:p>
        </p:txBody>
      </p:sp>
    </p:spTree>
    <p:extLst>
      <p:ext uri="{BB962C8B-B14F-4D97-AF65-F5344CB8AC3E}">
        <p14:creationId xmlns:p14="http://schemas.microsoft.com/office/powerpoint/2010/main" val="420404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316B684-E161-4840-93BC-BAF3F623CB47}" type="datetimeFigureOut">
              <a:rPr lang="de-DE" smtClean="0"/>
              <a:t>09.02.2021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9BBEC0C-1DD8-4852-81AE-3CE28D4B8FE7}" type="slidenum">
              <a:rPr lang="de-DE" smtClean="0"/>
              <a:t>‹Nr.›</a:t>
            </a:fld>
            <a:endParaRPr lang="de-DE"/>
          </a:p>
        </p:txBody>
      </p:sp>
    </p:spTree>
    <p:extLst>
      <p:ext uri="{BB962C8B-B14F-4D97-AF65-F5344CB8AC3E}">
        <p14:creationId xmlns:p14="http://schemas.microsoft.com/office/powerpoint/2010/main" val="41530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316B684-E161-4840-93BC-BAF3F623CB47}" type="datetimeFigureOut">
              <a:rPr lang="de-DE" smtClean="0"/>
              <a:t>09.02.2021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9BBEC0C-1DD8-4852-81AE-3CE28D4B8FE7}" type="slidenum">
              <a:rPr lang="de-DE" smtClean="0"/>
              <a:t>‹Nr.›</a:t>
            </a:fld>
            <a:endParaRPr lang="de-DE"/>
          </a:p>
        </p:txBody>
      </p:sp>
    </p:spTree>
    <p:extLst>
      <p:ext uri="{BB962C8B-B14F-4D97-AF65-F5344CB8AC3E}">
        <p14:creationId xmlns:p14="http://schemas.microsoft.com/office/powerpoint/2010/main" val="2299266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D316B684-E161-4840-93BC-BAF3F623CB47}" type="datetimeFigureOut">
              <a:rPr lang="de-DE" smtClean="0"/>
              <a:t>09.02.2021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9BBEC0C-1DD8-4852-81AE-3CE28D4B8FE7}" type="slidenum">
              <a:rPr lang="de-DE" smtClean="0"/>
              <a:t>‹Nr.›</a:t>
            </a:fld>
            <a:endParaRPr lang="de-DE"/>
          </a:p>
        </p:txBody>
      </p:sp>
    </p:spTree>
    <p:extLst>
      <p:ext uri="{BB962C8B-B14F-4D97-AF65-F5344CB8AC3E}">
        <p14:creationId xmlns:p14="http://schemas.microsoft.com/office/powerpoint/2010/main" val="250257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D316B684-E161-4840-93BC-BAF3F623CB47}" type="datetimeFigureOut">
              <a:rPr lang="de-DE" smtClean="0"/>
              <a:t>09.02.2021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9BBEC0C-1DD8-4852-81AE-3CE28D4B8FE7}" type="slidenum">
              <a:rPr lang="de-DE" smtClean="0"/>
              <a:t>‹Nr.›</a:t>
            </a:fld>
            <a:endParaRPr lang="de-DE"/>
          </a:p>
        </p:txBody>
      </p:sp>
    </p:spTree>
    <p:extLst>
      <p:ext uri="{BB962C8B-B14F-4D97-AF65-F5344CB8AC3E}">
        <p14:creationId xmlns:p14="http://schemas.microsoft.com/office/powerpoint/2010/main" val="3757256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D316B684-E161-4840-93BC-BAF3F623CB47}" type="datetimeFigureOut">
              <a:rPr lang="de-DE" smtClean="0"/>
              <a:t>09.02.2021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9BBEC0C-1DD8-4852-81AE-3CE28D4B8FE7}" type="slidenum">
              <a:rPr lang="de-DE" smtClean="0"/>
              <a:t>‹Nr.›</a:t>
            </a:fld>
            <a:endParaRPr lang="de-DE"/>
          </a:p>
        </p:txBody>
      </p:sp>
    </p:spTree>
    <p:extLst>
      <p:ext uri="{BB962C8B-B14F-4D97-AF65-F5344CB8AC3E}">
        <p14:creationId xmlns:p14="http://schemas.microsoft.com/office/powerpoint/2010/main" val="1858068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D316B684-E161-4840-93BC-BAF3F623CB47}" type="datetimeFigureOut">
              <a:rPr lang="de-DE" smtClean="0"/>
              <a:t>09.02.2021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9BBEC0C-1DD8-4852-81AE-3CE28D4B8FE7}" type="slidenum">
              <a:rPr lang="de-DE" smtClean="0"/>
              <a:t>‹Nr.›</a:t>
            </a:fld>
            <a:endParaRPr lang="de-DE"/>
          </a:p>
        </p:txBody>
      </p:sp>
    </p:spTree>
    <p:extLst>
      <p:ext uri="{BB962C8B-B14F-4D97-AF65-F5344CB8AC3E}">
        <p14:creationId xmlns:p14="http://schemas.microsoft.com/office/powerpoint/2010/main" val="3988071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316B684-E161-4840-93BC-BAF3F623CB47}" type="datetimeFigureOut">
              <a:rPr lang="de-DE" smtClean="0"/>
              <a:t>09.02.2021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9BBEC0C-1DD8-4852-81AE-3CE28D4B8FE7}" type="slidenum">
              <a:rPr lang="de-DE" smtClean="0"/>
              <a:t>‹Nr.›</a:t>
            </a:fld>
            <a:endParaRPr lang="de-DE"/>
          </a:p>
        </p:txBody>
      </p:sp>
    </p:spTree>
    <p:extLst>
      <p:ext uri="{BB962C8B-B14F-4D97-AF65-F5344CB8AC3E}">
        <p14:creationId xmlns:p14="http://schemas.microsoft.com/office/powerpoint/2010/main" val="208026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D316B684-E161-4840-93BC-BAF3F623CB47}" type="datetimeFigureOut">
              <a:rPr lang="de-DE" smtClean="0"/>
              <a:t>09.02.2021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9BBEC0C-1DD8-4852-81AE-3CE28D4B8FE7}" type="slidenum">
              <a:rPr lang="de-DE" smtClean="0"/>
              <a:t>‹Nr.›</a:t>
            </a:fld>
            <a:endParaRPr lang="de-DE"/>
          </a:p>
        </p:txBody>
      </p:sp>
    </p:spTree>
    <p:extLst>
      <p:ext uri="{BB962C8B-B14F-4D97-AF65-F5344CB8AC3E}">
        <p14:creationId xmlns:p14="http://schemas.microsoft.com/office/powerpoint/2010/main" val="3239340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D316B684-E161-4840-93BC-BAF3F623CB47}" type="datetimeFigureOut">
              <a:rPr lang="de-DE" smtClean="0"/>
              <a:t>09.02.2021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9BBEC0C-1DD8-4852-81AE-3CE28D4B8FE7}" type="slidenum">
              <a:rPr lang="de-DE" smtClean="0"/>
              <a:t>‹Nr.›</a:t>
            </a:fld>
            <a:endParaRPr lang="de-DE"/>
          </a:p>
        </p:txBody>
      </p:sp>
    </p:spTree>
    <p:extLst>
      <p:ext uri="{BB962C8B-B14F-4D97-AF65-F5344CB8AC3E}">
        <p14:creationId xmlns:p14="http://schemas.microsoft.com/office/powerpoint/2010/main" val="713846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4000"/>
            <a:lum/>
            <a:extLst>
              <a:ext uri="{BEBA8EAE-BF5A-486C-A8C5-ECC9F3942E4B}">
                <a14:imgProps xmlns:a14="http://schemas.microsoft.com/office/drawing/2010/main">
                  <a14:imgLayer r:embed="rId14">
                    <a14:imgEffect>
                      <a14:artisticGlowEdges/>
                    </a14:imgEffect>
                  </a14:imgLayer>
                </a14:imgProps>
              </a:ext>
            </a:extLst>
          </a:blip>
          <a:srcRect/>
          <a:stretch>
            <a:fillRect t="-15000" b="-5000"/>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6B684-E161-4840-93BC-BAF3F623CB47}" type="datetimeFigureOut">
              <a:rPr lang="de-DE" smtClean="0"/>
              <a:t>09.02.2021</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BBEC0C-1DD8-4852-81AE-3CE28D4B8FE7}" type="slidenum">
              <a:rPr lang="de-DE" smtClean="0"/>
              <a:t>‹Nr.›</a:t>
            </a:fld>
            <a:endParaRPr lang="de-DE"/>
          </a:p>
        </p:txBody>
      </p:sp>
    </p:spTree>
    <p:extLst>
      <p:ext uri="{BB962C8B-B14F-4D97-AF65-F5344CB8AC3E}">
        <p14:creationId xmlns:p14="http://schemas.microsoft.com/office/powerpoint/2010/main" val="2103667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412776"/>
            <a:ext cx="7772400" cy="1470025"/>
          </a:xfrm>
        </p:spPr>
        <p:txBody>
          <a:bodyPr/>
          <a:lstStyle/>
          <a:p>
            <a:r>
              <a:rPr lang="de-DE" b="1" dirty="0" smtClean="0">
                <a:latin typeface="Comic Sans MS" panose="030F0702030302020204" pitchFamily="66" charset="0"/>
              </a:rPr>
              <a:t>Fachbereich</a:t>
            </a:r>
            <a:br>
              <a:rPr lang="de-DE" b="1" dirty="0" smtClean="0">
                <a:latin typeface="Comic Sans MS" panose="030F0702030302020204" pitchFamily="66" charset="0"/>
              </a:rPr>
            </a:br>
            <a:r>
              <a:rPr lang="de-DE" b="1" dirty="0" smtClean="0">
                <a:latin typeface="Comic Sans MS" panose="030F0702030302020204" pitchFamily="66" charset="0"/>
              </a:rPr>
              <a:t> Mathematik</a:t>
            </a:r>
            <a:endParaRPr lang="de-DE" b="1" dirty="0">
              <a:latin typeface="Comic Sans MS" panose="030F0702030302020204" pitchFamily="66" charset="0"/>
            </a:endParaRPr>
          </a:p>
        </p:txBody>
      </p:sp>
      <p:sp>
        <p:nvSpPr>
          <p:cNvPr id="3" name="Untertitel 2"/>
          <p:cNvSpPr>
            <a:spLocks noGrp="1"/>
          </p:cNvSpPr>
          <p:nvPr>
            <p:ph type="subTitle" idx="1"/>
          </p:nvPr>
        </p:nvSpPr>
        <p:spPr>
          <a:xfrm>
            <a:off x="611560" y="3886200"/>
            <a:ext cx="7992888" cy="1752600"/>
          </a:xfrm>
        </p:spPr>
        <p:txBody>
          <a:bodyPr>
            <a:normAutofit/>
          </a:bodyPr>
          <a:lstStyle/>
          <a:p>
            <a:r>
              <a:rPr lang="de-DE" sz="2800" b="1" dirty="0" smtClean="0">
                <a:solidFill>
                  <a:schemeClr val="tx1"/>
                </a:solidFill>
                <a:latin typeface="Comic Sans MS" panose="030F0702030302020204" pitchFamily="66" charset="0"/>
              </a:rPr>
              <a:t>Informationen zum Fach Mathematik </a:t>
            </a:r>
          </a:p>
          <a:p>
            <a:r>
              <a:rPr lang="de-DE" sz="2800" b="1" dirty="0" smtClean="0">
                <a:solidFill>
                  <a:schemeClr val="tx1"/>
                </a:solidFill>
                <a:latin typeface="Comic Sans MS" panose="030F0702030302020204" pitchFamily="66" charset="0"/>
              </a:rPr>
              <a:t>am Dietrich Bonhoeffer Gymnasium Eppelheim</a:t>
            </a:r>
            <a:endParaRPr lang="de-DE" sz="2800" b="1" dirty="0">
              <a:solidFill>
                <a:schemeClr val="tx1"/>
              </a:solidFill>
              <a:latin typeface="Comic Sans MS" panose="030F0702030302020204" pitchFamily="66" charset="0"/>
            </a:endParaRPr>
          </a:p>
        </p:txBody>
      </p:sp>
      <p:sp>
        <p:nvSpPr>
          <p:cNvPr id="4" name="Textfeld 3"/>
          <p:cNvSpPr txBox="1"/>
          <p:nvPr/>
        </p:nvSpPr>
        <p:spPr>
          <a:xfrm>
            <a:off x="5004048" y="6237312"/>
            <a:ext cx="3960440" cy="338554"/>
          </a:xfrm>
          <a:prstGeom prst="rect">
            <a:avLst/>
          </a:prstGeom>
          <a:noFill/>
        </p:spPr>
        <p:txBody>
          <a:bodyPr wrap="square" rtlCol="0">
            <a:spAutoFit/>
          </a:bodyPr>
          <a:lstStyle/>
          <a:p>
            <a:r>
              <a:rPr lang="de-DE" sz="800" dirty="0" smtClean="0">
                <a:latin typeface="Comic Sans MS" panose="030F0702030302020204" pitchFamily="66" charset="0"/>
              </a:rPr>
              <a:t>Hintergrund: Apfelmännchen oder Mandelbrotmenge (Benoît Mandelbrot) – ein Beispiel für „Selbstähnlichkeit“ und die Ästhetik der Mathematik</a:t>
            </a:r>
            <a:endParaRPr lang="de-DE" sz="800" dirty="0">
              <a:latin typeface="Comic Sans MS" panose="030F0702030302020204" pitchFamily="66" charset="0"/>
            </a:endParaRPr>
          </a:p>
        </p:txBody>
      </p:sp>
    </p:spTree>
    <p:extLst>
      <p:ext uri="{BB962C8B-B14F-4D97-AF65-F5344CB8AC3E}">
        <p14:creationId xmlns:p14="http://schemas.microsoft.com/office/powerpoint/2010/main" val="3867030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67544" y="260648"/>
            <a:ext cx="8229600" cy="864096"/>
          </a:xfrm>
        </p:spPr>
        <p:txBody>
          <a:bodyPr>
            <a:noAutofit/>
          </a:bodyPr>
          <a:lstStyle/>
          <a:p>
            <a:r>
              <a:rPr lang="de-DE" sz="2800" b="1" dirty="0" smtClean="0">
                <a:latin typeface="Comic Sans MS" panose="030F0702030302020204" pitchFamily="66" charset="0"/>
              </a:rPr>
              <a:t>8. Tag der offenen Tür (Mathezimmer) </a:t>
            </a:r>
            <a:br>
              <a:rPr lang="de-DE" sz="2800" b="1" dirty="0" smtClean="0">
                <a:latin typeface="Comic Sans MS" panose="030F0702030302020204" pitchFamily="66" charset="0"/>
              </a:rPr>
            </a:br>
            <a:r>
              <a:rPr lang="de-DE" sz="2800" b="1" dirty="0" smtClean="0">
                <a:latin typeface="Comic Sans MS" panose="030F0702030302020204" pitchFamily="66" charset="0"/>
              </a:rPr>
              <a:t>Mathematik ohne Grenzen</a:t>
            </a:r>
            <a:endParaRPr lang="de-DE" sz="2800" b="1" dirty="0">
              <a:latin typeface="Comic Sans MS" panose="030F0702030302020204" pitchFamily="66" charset="0"/>
            </a:endParaRPr>
          </a:p>
        </p:txBody>
      </p:sp>
      <p:sp>
        <p:nvSpPr>
          <p:cNvPr id="5" name="Textfeld 4"/>
          <p:cNvSpPr txBox="1"/>
          <p:nvPr/>
        </p:nvSpPr>
        <p:spPr>
          <a:xfrm>
            <a:off x="5148064" y="1340768"/>
            <a:ext cx="3456384" cy="523220"/>
          </a:xfrm>
          <a:prstGeom prst="rect">
            <a:avLst/>
          </a:prstGeom>
          <a:noFill/>
        </p:spPr>
        <p:txBody>
          <a:bodyPr wrap="square" rtlCol="0">
            <a:spAutoFit/>
          </a:bodyPr>
          <a:lstStyle/>
          <a:p>
            <a:pPr algn="ctr"/>
            <a:r>
              <a:rPr lang="de-DE" sz="1400" b="1" dirty="0" smtClean="0">
                <a:latin typeface="Comic Sans MS" panose="030F0702030302020204" pitchFamily="66" charset="0"/>
              </a:rPr>
              <a:t>Mathematik ohne Grenzen </a:t>
            </a:r>
            <a:r>
              <a:rPr lang="de-DE" sz="1400" b="1" dirty="0" err="1" smtClean="0">
                <a:latin typeface="Comic Sans MS" panose="030F0702030302020204" pitchFamily="66" charset="0"/>
              </a:rPr>
              <a:t>Mathématiques</a:t>
            </a:r>
            <a:r>
              <a:rPr lang="de-DE" sz="1400" b="1" dirty="0" smtClean="0">
                <a:latin typeface="Comic Sans MS" panose="030F0702030302020204" pitchFamily="66" charset="0"/>
              </a:rPr>
              <a:t> </a:t>
            </a:r>
            <a:r>
              <a:rPr lang="de-DE" sz="1400" b="1" dirty="0" err="1" smtClean="0">
                <a:latin typeface="Comic Sans MS" panose="030F0702030302020204" pitchFamily="66" charset="0"/>
              </a:rPr>
              <a:t>sans</a:t>
            </a:r>
            <a:r>
              <a:rPr lang="de-DE" sz="1400" b="1" dirty="0" smtClean="0">
                <a:latin typeface="Comic Sans MS" panose="030F0702030302020204" pitchFamily="66" charset="0"/>
              </a:rPr>
              <a:t> </a:t>
            </a:r>
            <a:r>
              <a:rPr lang="de-DE" sz="1400" b="1" dirty="0" err="1" smtClean="0">
                <a:latin typeface="Comic Sans MS" panose="030F0702030302020204" pitchFamily="66" charset="0"/>
              </a:rPr>
              <a:t>Frontières</a:t>
            </a:r>
            <a:endParaRPr lang="de-DE" sz="1400" b="1" dirty="0" smtClean="0">
              <a:latin typeface="Comic Sans MS" panose="030F0702030302020204" pitchFamily="66" charset="0"/>
            </a:endParaRPr>
          </a:p>
        </p:txBody>
      </p:sp>
      <p:sp>
        <p:nvSpPr>
          <p:cNvPr id="6" name="Textfeld 5"/>
          <p:cNvSpPr txBox="1"/>
          <p:nvPr/>
        </p:nvSpPr>
        <p:spPr>
          <a:xfrm>
            <a:off x="5010968" y="1951430"/>
            <a:ext cx="3730576" cy="2462213"/>
          </a:xfrm>
          <a:prstGeom prst="rect">
            <a:avLst/>
          </a:prstGeom>
          <a:noFill/>
          <a:ln w="6350">
            <a:solidFill>
              <a:schemeClr val="tx1"/>
            </a:solidFill>
          </a:ln>
        </p:spPr>
        <p:txBody>
          <a:bodyPr wrap="square" rtlCol="0">
            <a:spAutoFit/>
          </a:bodyPr>
          <a:lstStyle/>
          <a:p>
            <a:r>
              <a:rPr lang="de-DE" sz="1400" b="1" dirty="0" smtClean="0">
                <a:latin typeface="Comic Sans MS" panose="030F0702030302020204" pitchFamily="66" charset="0"/>
              </a:rPr>
              <a:t>- Ein Wettbewerb </a:t>
            </a:r>
            <a:r>
              <a:rPr lang="de-DE" sz="1400" b="1" dirty="0">
                <a:latin typeface="Comic Sans MS" panose="030F0702030302020204" pitchFamily="66" charset="0"/>
              </a:rPr>
              <a:t>der besonderen </a:t>
            </a:r>
            <a:r>
              <a:rPr lang="de-DE" sz="1400" b="1" dirty="0" smtClean="0">
                <a:latin typeface="Comic Sans MS" panose="030F0702030302020204" pitchFamily="66" charset="0"/>
              </a:rPr>
              <a:t>Art </a:t>
            </a:r>
            <a:r>
              <a:rPr lang="de-DE" sz="1400" dirty="0" smtClean="0">
                <a:latin typeface="Comic Sans MS" panose="030F0702030302020204" pitchFamily="66" charset="0"/>
              </a:rPr>
              <a:t>- </a:t>
            </a:r>
          </a:p>
          <a:p>
            <a:pPr algn="ctr"/>
            <a:endParaRPr lang="de-DE" sz="800" dirty="0" smtClean="0">
              <a:latin typeface="Comic Sans MS" panose="030F0702030302020204" pitchFamily="66" charset="0"/>
            </a:endParaRPr>
          </a:p>
          <a:p>
            <a:pPr algn="ctr"/>
            <a:r>
              <a:rPr lang="de-DE" sz="1400" dirty="0" smtClean="0">
                <a:latin typeface="Comic Sans MS" panose="030F0702030302020204" pitchFamily="66" charset="0"/>
              </a:rPr>
              <a:t> </a:t>
            </a:r>
            <a:r>
              <a:rPr lang="de-DE" sz="1400" dirty="0" smtClean="0">
                <a:latin typeface="Comic Sans MS" panose="030F0702030302020204" pitchFamily="66" charset="0"/>
              </a:rPr>
              <a:t>Er findet seit der Gründung 1989 in Straßburg jährlich statt und ist seit vielen Jahren fester Bestandteil unseres Mathematikunterrichts. Die </a:t>
            </a:r>
            <a:r>
              <a:rPr lang="de-DE" sz="1400" b="1" dirty="0" smtClean="0">
                <a:latin typeface="Comic Sans MS" panose="030F0702030302020204" pitchFamily="66" charset="0"/>
              </a:rPr>
              <a:t>gesamte Klasse</a:t>
            </a:r>
            <a:r>
              <a:rPr lang="de-DE" sz="1400" dirty="0" smtClean="0">
                <a:latin typeface="Comic Sans MS" panose="030F0702030302020204" pitchFamily="66" charset="0"/>
              </a:rPr>
              <a:t> (aktuell Stufen 9 und 10) </a:t>
            </a:r>
            <a:r>
              <a:rPr lang="de-DE" sz="1400" b="1" dirty="0" smtClean="0">
                <a:latin typeface="Comic Sans MS" panose="030F0702030302020204" pitchFamily="66" charset="0"/>
              </a:rPr>
              <a:t>bearbeitet gemeinsam die Aufgaben</a:t>
            </a:r>
            <a:r>
              <a:rPr lang="de-DE" sz="1400" dirty="0" smtClean="0">
                <a:latin typeface="Comic Sans MS" panose="030F0702030302020204" pitchFamily="66" charset="0"/>
              </a:rPr>
              <a:t>, die über das gängige Format hinausgehen und in </a:t>
            </a:r>
            <a:r>
              <a:rPr lang="de-DE" sz="1400" b="1" dirty="0" smtClean="0">
                <a:latin typeface="Comic Sans MS" panose="030F0702030302020204" pitchFamily="66" charset="0"/>
              </a:rPr>
              <a:t>mehreren Fremdsprachen gestellt und beantwortet </a:t>
            </a:r>
            <a:r>
              <a:rPr lang="de-DE" sz="1400" dirty="0" smtClean="0">
                <a:latin typeface="Comic Sans MS" panose="030F0702030302020204" pitchFamily="66" charset="0"/>
              </a:rPr>
              <a:t>werden müssen.</a:t>
            </a:r>
            <a:endParaRPr lang="de-DE" sz="1400" dirty="0">
              <a:latin typeface="Comic Sans MS" panose="030F0702030302020204" pitchFamily="66" charset="0"/>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4628686"/>
            <a:ext cx="3167640" cy="2106843"/>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214527"/>
            <a:ext cx="3454144" cy="2293221"/>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1920" y="4835114"/>
            <a:ext cx="4083936" cy="1800600"/>
          </a:xfrm>
          <a:prstGeom prst="rect">
            <a:avLst/>
          </a:prstGeom>
        </p:spPr>
      </p:pic>
      <p:sp>
        <p:nvSpPr>
          <p:cNvPr id="10" name="Textfeld 9"/>
          <p:cNvSpPr txBox="1"/>
          <p:nvPr/>
        </p:nvSpPr>
        <p:spPr>
          <a:xfrm>
            <a:off x="251520" y="3573015"/>
            <a:ext cx="4608512" cy="954107"/>
          </a:xfrm>
          <a:prstGeom prst="rect">
            <a:avLst/>
          </a:prstGeom>
          <a:noFill/>
        </p:spPr>
        <p:txBody>
          <a:bodyPr wrap="square" rtlCol="0">
            <a:spAutoFit/>
          </a:bodyPr>
          <a:lstStyle/>
          <a:p>
            <a:r>
              <a:rPr lang="de-DE" sz="1400" dirty="0" smtClean="0">
                <a:latin typeface="Comic Sans MS" panose="030F0702030302020204" pitchFamily="66" charset="0"/>
              </a:rPr>
              <a:t>Am Tag der offenen Tür laden wir interessierte </a:t>
            </a:r>
            <a:r>
              <a:rPr lang="de-DE" sz="1400" dirty="0" err="1" smtClean="0">
                <a:latin typeface="Comic Sans MS" panose="030F0702030302020204" pitchFamily="66" charset="0"/>
              </a:rPr>
              <a:t>GrundschülerInnen</a:t>
            </a:r>
            <a:r>
              <a:rPr lang="de-DE" sz="1400" dirty="0" smtClean="0">
                <a:latin typeface="Comic Sans MS" panose="030F0702030302020204" pitchFamily="66" charset="0"/>
              </a:rPr>
              <a:t> und ihre Eltern zum Basteln,  Brückenbauen und </a:t>
            </a:r>
            <a:r>
              <a:rPr lang="de-DE" sz="1400" dirty="0">
                <a:latin typeface="Comic Sans MS" panose="030F0702030302020204" pitchFamily="66" charset="0"/>
              </a:rPr>
              <a:t>zu zwanglosen Gesprächen </a:t>
            </a:r>
            <a:r>
              <a:rPr lang="de-DE" sz="1400" dirty="0" smtClean="0">
                <a:latin typeface="Comic Sans MS" panose="030F0702030302020204" pitchFamily="66" charset="0"/>
              </a:rPr>
              <a:t>ins „Mathezimmer“ ein. Wir freuen uns auf Ihre Fragen!</a:t>
            </a:r>
            <a:endParaRPr lang="de-DE" sz="1200" dirty="0">
              <a:latin typeface="Comic Sans MS" panose="030F0702030302020204" pitchFamily="66" charset="0"/>
            </a:endParaRPr>
          </a:p>
        </p:txBody>
      </p:sp>
    </p:spTree>
    <p:extLst>
      <p:ext uri="{BB962C8B-B14F-4D97-AF65-F5344CB8AC3E}">
        <p14:creationId xmlns:p14="http://schemas.microsoft.com/office/powerpoint/2010/main" val="2752993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229600" cy="1143000"/>
          </a:xfrm>
        </p:spPr>
        <p:txBody>
          <a:bodyPr>
            <a:normAutofit/>
          </a:bodyPr>
          <a:lstStyle/>
          <a:p>
            <a:r>
              <a:rPr lang="de-DE" sz="3200" b="1" dirty="0" smtClean="0">
                <a:latin typeface="Comic Sans MS" panose="030F0702030302020204" pitchFamily="66" charset="0"/>
              </a:rPr>
              <a:t>Inhaltsverzeichnis</a:t>
            </a:r>
            <a:endParaRPr lang="de-DE" sz="3200" b="1" dirty="0">
              <a:latin typeface="Comic Sans MS" panose="030F0702030302020204" pitchFamily="66" charset="0"/>
            </a:endParaRPr>
          </a:p>
        </p:txBody>
      </p:sp>
      <p:sp>
        <p:nvSpPr>
          <p:cNvPr id="3" name="Inhaltsplatzhalter 2"/>
          <p:cNvSpPr>
            <a:spLocks noGrp="1"/>
          </p:cNvSpPr>
          <p:nvPr>
            <p:ph idx="1"/>
          </p:nvPr>
        </p:nvSpPr>
        <p:spPr>
          <a:xfrm>
            <a:off x="611560" y="1844824"/>
            <a:ext cx="8085584" cy="3960440"/>
          </a:xfrm>
        </p:spPr>
        <p:txBody>
          <a:bodyPr>
            <a:normAutofit/>
          </a:bodyPr>
          <a:lstStyle/>
          <a:p>
            <a:pPr marL="514350" indent="-514350">
              <a:lnSpc>
                <a:spcPct val="150000"/>
              </a:lnSpc>
              <a:buFont typeface="+mj-lt"/>
              <a:buAutoNum type="arabicPeriod"/>
            </a:pPr>
            <a:r>
              <a:rPr lang="de-DE" sz="1600" b="1" dirty="0" smtClean="0">
                <a:latin typeface="Comic Sans MS" panose="030F0702030302020204" pitchFamily="66" charset="0"/>
              </a:rPr>
              <a:t>Allgemeine Informationen</a:t>
            </a:r>
          </a:p>
          <a:p>
            <a:pPr marL="514350" indent="-514350">
              <a:lnSpc>
                <a:spcPct val="150000"/>
              </a:lnSpc>
              <a:buFont typeface="+mj-lt"/>
              <a:buAutoNum type="arabicPeriod"/>
            </a:pPr>
            <a:r>
              <a:rPr lang="de-DE" sz="1600" b="1" dirty="0" smtClean="0">
                <a:latin typeface="Comic Sans MS" panose="030F0702030302020204" pitchFamily="66" charset="0"/>
              </a:rPr>
              <a:t>Ziele des Fachs Mathematik</a:t>
            </a:r>
          </a:p>
          <a:p>
            <a:pPr marL="514350" indent="-514350">
              <a:lnSpc>
                <a:spcPct val="150000"/>
              </a:lnSpc>
              <a:buFont typeface="+mj-lt"/>
              <a:buAutoNum type="arabicPeriod"/>
            </a:pPr>
            <a:r>
              <a:rPr lang="de-DE" sz="1600" b="1" dirty="0" smtClean="0">
                <a:latin typeface="Comic Sans MS" panose="030F0702030302020204" pitchFamily="66" charset="0"/>
              </a:rPr>
              <a:t>Förderstunden in Mathematik</a:t>
            </a:r>
          </a:p>
          <a:p>
            <a:pPr marL="514350" indent="-514350">
              <a:lnSpc>
                <a:spcPct val="150000"/>
              </a:lnSpc>
              <a:buFont typeface="+mj-lt"/>
              <a:buAutoNum type="arabicPeriod"/>
            </a:pPr>
            <a:r>
              <a:rPr lang="de-DE" sz="1600" b="1" dirty="0" smtClean="0">
                <a:latin typeface="Comic Sans MS" panose="030F0702030302020204" pitchFamily="66" charset="0"/>
              </a:rPr>
              <a:t>Problem des Monats</a:t>
            </a:r>
          </a:p>
          <a:p>
            <a:pPr marL="514350" indent="-514350">
              <a:lnSpc>
                <a:spcPct val="150000"/>
              </a:lnSpc>
              <a:buFont typeface="+mj-lt"/>
              <a:buAutoNum type="arabicPeriod"/>
            </a:pPr>
            <a:r>
              <a:rPr lang="de-DE" sz="1600" b="1" dirty="0">
                <a:latin typeface="Comic Sans MS" panose="030F0702030302020204" pitchFamily="66" charset="0"/>
              </a:rPr>
              <a:t>Tag der Mathematik </a:t>
            </a:r>
            <a:r>
              <a:rPr lang="de-DE" sz="1600" b="1" dirty="0" smtClean="0">
                <a:latin typeface="Comic Sans MS" panose="030F0702030302020204" pitchFamily="66" charset="0"/>
              </a:rPr>
              <a:t>an der </a:t>
            </a:r>
            <a:r>
              <a:rPr lang="de-DE" sz="1600" b="1" dirty="0">
                <a:latin typeface="Comic Sans MS" panose="030F0702030302020204" pitchFamily="66" charset="0"/>
              </a:rPr>
              <a:t>Universität Heidelberg</a:t>
            </a:r>
          </a:p>
          <a:p>
            <a:pPr marL="514350" indent="-514350">
              <a:lnSpc>
                <a:spcPct val="150000"/>
              </a:lnSpc>
              <a:buFont typeface="+mj-lt"/>
              <a:buAutoNum type="arabicPeriod"/>
            </a:pPr>
            <a:r>
              <a:rPr lang="de-DE" sz="1600" b="1" dirty="0" smtClean="0">
                <a:latin typeface="Comic Sans MS" panose="030F0702030302020204" pitchFamily="66" charset="0"/>
              </a:rPr>
              <a:t>Lange Nacht der Mathematik</a:t>
            </a:r>
          </a:p>
          <a:p>
            <a:pPr marL="514350" indent="-514350">
              <a:lnSpc>
                <a:spcPct val="150000"/>
              </a:lnSpc>
              <a:buFont typeface="+mj-lt"/>
              <a:buAutoNum type="arabicPeriod"/>
            </a:pPr>
            <a:r>
              <a:rPr lang="de-DE" sz="1600" b="1" dirty="0" smtClean="0">
                <a:latin typeface="Comic Sans MS" panose="030F0702030302020204" pitchFamily="66" charset="0"/>
              </a:rPr>
              <a:t>Experimente im Mathematikunterricht</a:t>
            </a:r>
          </a:p>
          <a:p>
            <a:pPr marL="514350" indent="-514350">
              <a:lnSpc>
                <a:spcPct val="150000"/>
              </a:lnSpc>
              <a:buFont typeface="+mj-lt"/>
              <a:buAutoNum type="arabicPeriod"/>
            </a:pPr>
            <a:r>
              <a:rPr lang="de-DE" sz="1600" b="1" dirty="0" smtClean="0">
                <a:latin typeface="Comic Sans MS" panose="030F0702030302020204" pitchFamily="66" charset="0"/>
              </a:rPr>
              <a:t>Tag der offenen Tür (Mathezimmer) und </a:t>
            </a:r>
            <a:r>
              <a:rPr lang="de-DE" sz="1600" b="1" dirty="0" err="1" smtClean="0">
                <a:latin typeface="Comic Sans MS" panose="030F0702030302020204" pitchFamily="66" charset="0"/>
              </a:rPr>
              <a:t>Mathématiques</a:t>
            </a:r>
            <a:r>
              <a:rPr lang="de-DE" sz="1600" b="1" dirty="0" smtClean="0">
                <a:latin typeface="Comic Sans MS" panose="030F0702030302020204" pitchFamily="66" charset="0"/>
              </a:rPr>
              <a:t> </a:t>
            </a:r>
            <a:r>
              <a:rPr lang="de-DE" sz="1600" b="1" dirty="0" err="1" smtClean="0">
                <a:latin typeface="Comic Sans MS" panose="030F0702030302020204" pitchFamily="66" charset="0"/>
              </a:rPr>
              <a:t>sans</a:t>
            </a:r>
            <a:r>
              <a:rPr lang="de-DE" sz="1600" b="1" dirty="0" smtClean="0">
                <a:latin typeface="Comic Sans MS" panose="030F0702030302020204" pitchFamily="66" charset="0"/>
              </a:rPr>
              <a:t> </a:t>
            </a:r>
            <a:r>
              <a:rPr lang="de-DE" sz="1600" b="1" dirty="0" err="1" smtClean="0">
                <a:latin typeface="Comic Sans MS" panose="030F0702030302020204" pitchFamily="66" charset="0"/>
              </a:rPr>
              <a:t>Frontières</a:t>
            </a:r>
            <a:endParaRPr lang="de-DE" sz="1600" dirty="0">
              <a:latin typeface="Arial Black" panose="020B0A04020102020204" pitchFamily="34" charset="0"/>
            </a:endParaRPr>
          </a:p>
        </p:txBody>
      </p:sp>
    </p:spTree>
    <p:extLst>
      <p:ext uri="{BB962C8B-B14F-4D97-AF65-F5344CB8AC3E}">
        <p14:creationId xmlns:p14="http://schemas.microsoft.com/office/powerpoint/2010/main" val="1723298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b="1" dirty="0" smtClean="0">
                <a:latin typeface="Comic Sans MS" panose="030F0702030302020204" pitchFamily="66" charset="0"/>
              </a:rPr>
              <a:t>1.Allgemeine Informationen</a:t>
            </a:r>
            <a:endParaRPr lang="de-DE" sz="2800" b="1" dirty="0">
              <a:latin typeface="Comic Sans MS" panose="030F0702030302020204" pitchFamily="66" charset="0"/>
            </a:endParaRPr>
          </a:p>
        </p:txBody>
      </p:sp>
      <p:sp>
        <p:nvSpPr>
          <p:cNvPr id="3" name="Inhaltsplatzhalter 2"/>
          <p:cNvSpPr>
            <a:spLocks noGrp="1"/>
          </p:cNvSpPr>
          <p:nvPr>
            <p:ph idx="1"/>
          </p:nvPr>
        </p:nvSpPr>
        <p:spPr>
          <a:xfrm>
            <a:off x="467544" y="1412776"/>
            <a:ext cx="8229600" cy="4824536"/>
          </a:xfrm>
        </p:spPr>
        <p:txBody>
          <a:bodyPr>
            <a:normAutofit/>
          </a:bodyPr>
          <a:lstStyle/>
          <a:p>
            <a:pPr>
              <a:lnSpc>
                <a:spcPct val="150000"/>
              </a:lnSpc>
            </a:pPr>
            <a:r>
              <a:rPr lang="de-DE" sz="1400" dirty="0" smtClean="0">
                <a:latin typeface="Comic Sans MS" panose="030F0702030302020204" pitchFamily="66" charset="0"/>
              </a:rPr>
              <a:t>Mathematik wird am Dietrich Bonhoeffer Gymnasium </a:t>
            </a:r>
            <a:r>
              <a:rPr lang="de-DE" sz="1400" b="1" dirty="0" smtClean="0">
                <a:latin typeface="Comic Sans MS" panose="030F0702030302020204" pitchFamily="66" charset="0"/>
              </a:rPr>
              <a:t>durchgehend vierstündig </a:t>
            </a:r>
            <a:r>
              <a:rPr lang="de-DE" sz="1400" dirty="0" smtClean="0">
                <a:latin typeface="Comic Sans MS" panose="030F0702030302020204" pitchFamily="66" charset="0"/>
              </a:rPr>
              <a:t>unterrichtet.</a:t>
            </a:r>
          </a:p>
          <a:p>
            <a:pPr marL="0" indent="0">
              <a:lnSpc>
                <a:spcPct val="150000"/>
              </a:lnSpc>
              <a:buNone/>
            </a:pPr>
            <a:endParaRPr lang="de-DE" sz="800" dirty="0" smtClean="0">
              <a:latin typeface="Comic Sans MS" panose="030F0702030302020204" pitchFamily="66" charset="0"/>
            </a:endParaRPr>
          </a:p>
          <a:p>
            <a:pPr>
              <a:lnSpc>
                <a:spcPct val="150000"/>
              </a:lnSpc>
            </a:pPr>
            <a:r>
              <a:rPr lang="de-DE" sz="1400" dirty="0" smtClean="0">
                <a:latin typeface="Comic Sans MS" panose="030F0702030302020204" pitchFamily="66" charset="0"/>
              </a:rPr>
              <a:t>Das verwendete Lehrbuch in allen Klassenstufen ist der „</a:t>
            </a:r>
            <a:r>
              <a:rPr lang="de-DE" sz="1400" b="1" dirty="0" err="1" smtClean="0">
                <a:latin typeface="Comic Sans MS" panose="030F0702030302020204" pitchFamily="66" charset="0"/>
              </a:rPr>
              <a:t>Lambacher</a:t>
            </a:r>
            <a:r>
              <a:rPr lang="de-DE" sz="1400" b="1" dirty="0" smtClean="0">
                <a:latin typeface="Comic Sans MS" panose="030F0702030302020204" pitchFamily="66" charset="0"/>
              </a:rPr>
              <a:t> Schweizer</a:t>
            </a:r>
            <a:r>
              <a:rPr lang="de-DE" sz="1400" dirty="0" smtClean="0">
                <a:latin typeface="Comic Sans MS" panose="030F0702030302020204" pitchFamily="66" charset="0"/>
              </a:rPr>
              <a:t>“ aus dem Klett-Verlag in der aktuellen Ausgabe zum Bildungsplan 2016 </a:t>
            </a:r>
          </a:p>
          <a:p>
            <a:pPr>
              <a:lnSpc>
                <a:spcPct val="150000"/>
              </a:lnSpc>
            </a:pPr>
            <a:endParaRPr lang="de-DE" sz="800" dirty="0" smtClean="0">
              <a:latin typeface="Comic Sans MS" panose="030F0702030302020204" pitchFamily="66" charset="0"/>
            </a:endParaRPr>
          </a:p>
          <a:p>
            <a:pPr>
              <a:lnSpc>
                <a:spcPct val="150000"/>
              </a:lnSpc>
            </a:pPr>
            <a:r>
              <a:rPr lang="de-DE" sz="1400" dirty="0" smtClean="0">
                <a:latin typeface="Comic Sans MS" panose="030F0702030302020204" pitchFamily="66" charset="0"/>
              </a:rPr>
              <a:t>Ergänzt </a:t>
            </a:r>
            <a:r>
              <a:rPr lang="de-DE" sz="1400" dirty="0">
                <a:latin typeface="Comic Sans MS" panose="030F0702030302020204" pitchFamily="66" charset="0"/>
              </a:rPr>
              <a:t>wird der reguläre Unterricht durch </a:t>
            </a:r>
            <a:r>
              <a:rPr lang="de-DE" sz="1400" b="1" dirty="0">
                <a:latin typeface="Comic Sans MS" panose="030F0702030302020204" pitchFamily="66" charset="0"/>
              </a:rPr>
              <a:t>Förderstunden</a:t>
            </a:r>
            <a:r>
              <a:rPr lang="de-DE" sz="1400" dirty="0">
                <a:latin typeface="Comic Sans MS" panose="030F0702030302020204" pitchFamily="66" charset="0"/>
              </a:rPr>
              <a:t> in folgenden Klassenstufen:</a:t>
            </a:r>
          </a:p>
          <a:p>
            <a:pPr lvl="1">
              <a:lnSpc>
                <a:spcPct val="150000"/>
              </a:lnSpc>
            </a:pPr>
            <a:r>
              <a:rPr lang="de-DE" sz="1400" dirty="0">
                <a:latin typeface="Comic Sans MS" panose="030F0702030302020204" pitchFamily="66" charset="0"/>
              </a:rPr>
              <a:t>Eine Förderstunde Mathematik in </a:t>
            </a:r>
            <a:r>
              <a:rPr lang="de-DE" sz="1400" dirty="0" smtClean="0">
                <a:latin typeface="Comic Sans MS" panose="030F0702030302020204" pitchFamily="66" charset="0"/>
              </a:rPr>
              <a:t>jeder Klasse 5</a:t>
            </a:r>
            <a:endParaRPr lang="de-DE" sz="1400" dirty="0">
              <a:latin typeface="Comic Sans MS" panose="030F0702030302020204" pitchFamily="66" charset="0"/>
            </a:endParaRPr>
          </a:p>
          <a:p>
            <a:pPr lvl="1">
              <a:lnSpc>
                <a:spcPct val="150000"/>
              </a:lnSpc>
            </a:pPr>
            <a:r>
              <a:rPr lang="de-DE" sz="1400" dirty="0">
                <a:latin typeface="Comic Sans MS" panose="030F0702030302020204" pitchFamily="66" charset="0"/>
              </a:rPr>
              <a:t>Eine Förderstunde in Klassenstufe 8</a:t>
            </a:r>
          </a:p>
          <a:p>
            <a:pPr lvl="1">
              <a:lnSpc>
                <a:spcPct val="150000"/>
              </a:lnSpc>
            </a:pPr>
            <a:r>
              <a:rPr lang="de-DE" sz="1400" dirty="0">
                <a:latin typeface="Comic Sans MS" panose="030F0702030302020204" pitchFamily="66" charset="0"/>
              </a:rPr>
              <a:t>Eine zusätzliche Differenzierungsstunde in </a:t>
            </a:r>
            <a:r>
              <a:rPr lang="de-DE" sz="1400" dirty="0" smtClean="0">
                <a:latin typeface="Comic Sans MS" panose="030F0702030302020204" pitchFamily="66" charset="0"/>
              </a:rPr>
              <a:t>jeder Klasse </a:t>
            </a:r>
            <a:r>
              <a:rPr lang="de-DE" sz="1400" dirty="0">
                <a:latin typeface="Comic Sans MS" panose="030F0702030302020204" pitchFamily="66" charset="0"/>
              </a:rPr>
              <a:t>10</a:t>
            </a:r>
          </a:p>
          <a:p>
            <a:pPr lvl="1">
              <a:lnSpc>
                <a:spcPct val="150000"/>
              </a:lnSpc>
            </a:pPr>
            <a:r>
              <a:rPr lang="de-DE" sz="1400" dirty="0">
                <a:latin typeface="Comic Sans MS" panose="030F0702030302020204" pitchFamily="66" charset="0"/>
              </a:rPr>
              <a:t>Ein freiwilliger Abiturvorbereitungskurs in der </a:t>
            </a:r>
            <a:r>
              <a:rPr lang="de-DE" sz="1400" dirty="0" smtClean="0">
                <a:latin typeface="Comic Sans MS" panose="030F0702030302020204" pitchFamily="66" charset="0"/>
              </a:rPr>
              <a:t>Kursstufe 2</a:t>
            </a:r>
          </a:p>
          <a:p>
            <a:pPr>
              <a:lnSpc>
                <a:spcPct val="150000"/>
              </a:lnSpc>
            </a:pPr>
            <a:endParaRPr lang="de-DE" sz="800" dirty="0" smtClean="0">
              <a:latin typeface="Comic Sans MS" panose="030F0702030302020204" pitchFamily="66" charset="0"/>
            </a:endParaRPr>
          </a:p>
          <a:p>
            <a:pPr>
              <a:lnSpc>
                <a:spcPct val="150000"/>
              </a:lnSpc>
            </a:pPr>
            <a:r>
              <a:rPr lang="de-DE" sz="1400" dirty="0" smtClean="0">
                <a:latin typeface="Comic Sans MS" panose="030F0702030302020204" pitchFamily="66" charset="0"/>
              </a:rPr>
              <a:t>Alle </a:t>
            </a:r>
            <a:r>
              <a:rPr lang="de-DE" sz="1400" dirty="0" err="1">
                <a:latin typeface="Comic Sans MS" panose="030F0702030302020204" pitchFamily="66" charset="0"/>
              </a:rPr>
              <a:t>SchülerInnen</a:t>
            </a:r>
            <a:r>
              <a:rPr lang="de-DE" sz="1400" dirty="0">
                <a:latin typeface="Comic Sans MS" panose="030F0702030302020204" pitchFamily="66" charset="0"/>
              </a:rPr>
              <a:t> </a:t>
            </a:r>
            <a:r>
              <a:rPr lang="de-DE" sz="1400" dirty="0" smtClean="0">
                <a:latin typeface="Comic Sans MS" panose="030F0702030302020204" pitchFamily="66" charset="0"/>
              </a:rPr>
              <a:t>belegen </a:t>
            </a:r>
            <a:r>
              <a:rPr lang="de-DE" sz="1400" dirty="0">
                <a:latin typeface="Comic Sans MS" panose="030F0702030302020204" pitchFamily="66" charset="0"/>
              </a:rPr>
              <a:t>Mathematik </a:t>
            </a:r>
            <a:r>
              <a:rPr lang="de-DE" sz="1400" dirty="0" smtClean="0">
                <a:latin typeface="Comic Sans MS" panose="030F0702030302020204" pitchFamily="66" charset="0"/>
              </a:rPr>
              <a:t>in der Kursstufe </a:t>
            </a:r>
            <a:r>
              <a:rPr lang="de-DE" sz="1400" dirty="0">
                <a:latin typeface="Comic Sans MS" panose="030F0702030302020204" pitchFamily="66" charset="0"/>
              </a:rPr>
              <a:t>und machen eine mündliche (Basisfach) oder schriftliche (Leistungsfach) </a:t>
            </a:r>
            <a:r>
              <a:rPr lang="de-DE" sz="1400" dirty="0" smtClean="0">
                <a:latin typeface="Comic Sans MS" panose="030F0702030302020204" pitchFamily="66" charset="0"/>
              </a:rPr>
              <a:t>Abiturprüfung.</a:t>
            </a:r>
            <a:endParaRPr lang="de-DE" sz="1400" dirty="0">
              <a:latin typeface="Comic Sans MS" panose="030F0702030302020204" pitchFamily="66" charset="0"/>
            </a:endParaRPr>
          </a:p>
          <a:p>
            <a:pPr marL="457200" lvl="1" indent="0">
              <a:lnSpc>
                <a:spcPct val="150000"/>
              </a:lnSpc>
              <a:buNone/>
            </a:pPr>
            <a:endParaRPr lang="de-DE" sz="1400" dirty="0">
              <a:latin typeface="Comic Sans MS" panose="030F0702030302020204" pitchFamily="66" charset="0"/>
            </a:endParaRPr>
          </a:p>
          <a:p>
            <a:pPr marL="457200" lvl="1" indent="0">
              <a:lnSpc>
                <a:spcPct val="150000"/>
              </a:lnSpc>
              <a:buNone/>
            </a:pPr>
            <a:endParaRPr lang="de-DE" sz="1400" dirty="0">
              <a:latin typeface="Comic Sans MS" panose="030F0702030302020204" pitchFamily="66" charset="0"/>
            </a:endParaRPr>
          </a:p>
          <a:p>
            <a:pPr lvl="1">
              <a:lnSpc>
                <a:spcPct val="150000"/>
              </a:lnSpc>
            </a:pPr>
            <a:endParaRPr lang="de-DE" sz="1400" dirty="0" smtClean="0">
              <a:latin typeface="Comic Sans MS" panose="030F0702030302020204" pitchFamily="66" charset="0"/>
            </a:endParaRPr>
          </a:p>
          <a:p>
            <a:pPr marL="457200" lvl="1" indent="0">
              <a:lnSpc>
                <a:spcPct val="150000"/>
              </a:lnSpc>
              <a:buNone/>
            </a:pPr>
            <a:endParaRPr lang="de-DE" sz="1400" dirty="0">
              <a:latin typeface="Comic Sans MS" panose="030F0702030302020204" pitchFamily="66" charset="0"/>
            </a:endParaRPr>
          </a:p>
        </p:txBody>
      </p:sp>
    </p:spTree>
    <p:extLst>
      <p:ext uri="{BB962C8B-B14F-4D97-AF65-F5344CB8AC3E}">
        <p14:creationId xmlns:p14="http://schemas.microsoft.com/office/powerpoint/2010/main" val="3760511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936104"/>
          </a:xfrm>
        </p:spPr>
        <p:txBody>
          <a:bodyPr>
            <a:normAutofit/>
          </a:bodyPr>
          <a:lstStyle/>
          <a:p>
            <a:r>
              <a:rPr lang="de-DE" sz="2800" b="1" dirty="0" smtClean="0">
                <a:latin typeface="Comic Sans MS" panose="030F0702030302020204" pitchFamily="66" charset="0"/>
              </a:rPr>
              <a:t>2. Einige Ziele des Mathematikunterrichts</a:t>
            </a:r>
            <a:endParaRPr lang="de-DE" sz="2800" b="1" dirty="0">
              <a:latin typeface="Comic Sans MS" panose="030F0702030302020204" pitchFamily="66" charset="0"/>
            </a:endParaRPr>
          </a:p>
        </p:txBody>
      </p:sp>
      <p:sp>
        <p:nvSpPr>
          <p:cNvPr id="3" name="Inhaltsplatzhalter 2"/>
          <p:cNvSpPr>
            <a:spLocks noGrp="1"/>
          </p:cNvSpPr>
          <p:nvPr>
            <p:ph idx="1"/>
          </p:nvPr>
        </p:nvSpPr>
        <p:spPr>
          <a:xfrm>
            <a:off x="323528" y="1412776"/>
            <a:ext cx="8424936" cy="5040560"/>
          </a:xfrm>
        </p:spPr>
        <p:txBody>
          <a:bodyPr>
            <a:noAutofit/>
          </a:bodyPr>
          <a:lstStyle/>
          <a:p>
            <a:pPr>
              <a:lnSpc>
                <a:spcPct val="160000"/>
              </a:lnSpc>
            </a:pPr>
            <a:r>
              <a:rPr lang="de-DE" sz="1200" dirty="0" smtClean="0">
                <a:latin typeface="Comic Sans MS" panose="030F0702030302020204" pitchFamily="66" charset="0"/>
              </a:rPr>
              <a:t>Hauptanliegen unseres Mathematikunterrichts ist es, die </a:t>
            </a:r>
            <a:r>
              <a:rPr lang="de-DE" sz="1200" b="1" dirty="0" smtClean="0">
                <a:latin typeface="Comic Sans MS" panose="030F0702030302020204" pitchFamily="66" charset="0"/>
              </a:rPr>
              <a:t>Freude an und Bereitschaft zu mathematischem Denken und Arbeiten</a:t>
            </a:r>
            <a:r>
              <a:rPr lang="de-DE" sz="1200" dirty="0" smtClean="0">
                <a:latin typeface="Comic Sans MS" panose="030F0702030302020204" pitchFamily="66" charset="0"/>
              </a:rPr>
              <a:t> zu wecken und zu fördern. Dazu gehört eine Unterrichtsgestaltung in der Ideen </a:t>
            </a:r>
            <a:r>
              <a:rPr lang="de-DE" sz="1200" b="1" dirty="0" smtClean="0">
                <a:latin typeface="Comic Sans MS" panose="030F0702030302020204" pitchFamily="66" charset="0"/>
              </a:rPr>
              <a:t>gemeinsam und kooperativ </a:t>
            </a:r>
            <a:r>
              <a:rPr lang="de-DE" sz="1200" dirty="0" smtClean="0">
                <a:latin typeface="Comic Sans MS" panose="030F0702030302020204" pitchFamily="66" charset="0"/>
              </a:rPr>
              <a:t>entwickelt und  Diskussionen über mathematische Fragestellungen in der Klassengemeinschaft gefördert werden. Damit leistet der Mathematikunterricht einen </a:t>
            </a:r>
            <a:r>
              <a:rPr lang="de-DE" sz="1200" b="1" dirty="0" smtClean="0">
                <a:latin typeface="Comic Sans MS" panose="030F0702030302020204" pitchFamily="66" charset="0"/>
              </a:rPr>
              <a:t>bedeutsamen Beitrag zur Persönlichkeitsbildung</a:t>
            </a:r>
            <a:r>
              <a:rPr lang="de-DE" sz="1200" dirty="0" smtClean="0">
                <a:latin typeface="Comic Sans MS" panose="030F0702030302020204" pitchFamily="66" charset="0"/>
              </a:rPr>
              <a:t>.</a:t>
            </a:r>
          </a:p>
          <a:p>
            <a:pPr>
              <a:lnSpc>
                <a:spcPct val="160000"/>
              </a:lnSpc>
            </a:pPr>
            <a:endParaRPr lang="de-DE" sz="800" dirty="0" smtClean="0">
              <a:latin typeface="Comic Sans MS" panose="030F0702030302020204" pitchFamily="66" charset="0"/>
            </a:endParaRPr>
          </a:p>
          <a:p>
            <a:pPr>
              <a:lnSpc>
                <a:spcPct val="160000"/>
              </a:lnSpc>
            </a:pPr>
            <a:r>
              <a:rPr lang="de-DE" sz="1200" dirty="0" smtClean="0">
                <a:latin typeface="Comic Sans MS" panose="030F0702030302020204" pitchFamily="66" charset="0"/>
              </a:rPr>
              <a:t>Mathematik ist eine zentrale kulturelle und zivilisatorische Errungenschaft. Der Unterricht hat das Ziel die Rolle der Mathematik in der Welt zu verdeutlichen und die </a:t>
            </a:r>
            <a:r>
              <a:rPr lang="de-DE" sz="1200" dirty="0" err="1" smtClean="0">
                <a:latin typeface="Comic Sans MS" panose="030F0702030302020204" pitchFamily="66" charset="0"/>
              </a:rPr>
              <a:t>SchülerInnen</a:t>
            </a:r>
            <a:r>
              <a:rPr lang="de-DE" sz="1200" dirty="0" smtClean="0">
                <a:latin typeface="Comic Sans MS" panose="030F0702030302020204" pitchFamily="66" charset="0"/>
              </a:rPr>
              <a:t> in die Lage zu versetzen sich in </a:t>
            </a:r>
            <a:r>
              <a:rPr lang="de-DE" sz="1200" b="1" dirty="0" smtClean="0">
                <a:latin typeface="Comic Sans MS" panose="030F0702030302020204" pitchFamily="66" charset="0"/>
              </a:rPr>
              <a:t>ihrer Lebenswelt zu orientieren und mathematisch begründete Entscheidungen</a:t>
            </a:r>
            <a:r>
              <a:rPr lang="de-DE" sz="1200" dirty="0" smtClean="0">
                <a:latin typeface="Comic Sans MS" panose="030F0702030302020204" pitchFamily="66" charset="0"/>
              </a:rPr>
              <a:t> zu treffen.</a:t>
            </a:r>
          </a:p>
          <a:p>
            <a:pPr marL="0" indent="0">
              <a:lnSpc>
                <a:spcPct val="160000"/>
              </a:lnSpc>
              <a:buNone/>
            </a:pPr>
            <a:endParaRPr lang="de-DE" sz="800" dirty="0" smtClean="0">
              <a:latin typeface="Comic Sans MS" panose="030F0702030302020204" pitchFamily="66" charset="0"/>
            </a:endParaRPr>
          </a:p>
          <a:p>
            <a:pPr>
              <a:lnSpc>
                <a:spcPct val="160000"/>
              </a:lnSpc>
            </a:pPr>
            <a:r>
              <a:rPr lang="de-DE" sz="1200" dirty="0" smtClean="0">
                <a:latin typeface="Comic Sans MS" panose="030F0702030302020204" pitchFamily="66" charset="0"/>
              </a:rPr>
              <a:t>Informationen sind in der heutigen Zeit häufig in Form von Statistiken gegeben. Die Fähigkeit solche </a:t>
            </a:r>
            <a:r>
              <a:rPr lang="de-DE" sz="1200" b="1" dirty="0" smtClean="0">
                <a:latin typeface="Comic Sans MS" panose="030F0702030302020204" pitchFamily="66" charset="0"/>
              </a:rPr>
              <a:t>Informationen zu prüfen und kritisch zu interpretieren </a:t>
            </a:r>
            <a:r>
              <a:rPr lang="de-DE" sz="1200" dirty="0" smtClean="0">
                <a:latin typeface="Comic Sans MS" panose="030F0702030302020204" pitchFamily="66" charset="0"/>
              </a:rPr>
              <a:t>ist eine Hauptaufgabe der Medienbildung. Die mathematische Verarbeitung und mediale Aufbereitung eigener statistischer Erhebungen sowie der </a:t>
            </a:r>
            <a:r>
              <a:rPr lang="de-DE" sz="1200" b="1" dirty="0" smtClean="0">
                <a:latin typeface="Comic Sans MS" panose="030F0702030302020204" pitchFamily="66" charset="0"/>
              </a:rPr>
              <a:t>Einsatz digitaler Hilfsmittel in allen Klassenstufen</a:t>
            </a:r>
            <a:r>
              <a:rPr lang="de-DE" sz="1200" dirty="0" smtClean="0">
                <a:latin typeface="Comic Sans MS" panose="030F0702030302020204" pitchFamily="66" charset="0"/>
              </a:rPr>
              <a:t> ist für uns ein entscheidender Baustein für die Entwicklung der </a:t>
            </a:r>
            <a:r>
              <a:rPr lang="de-DE" sz="1200" b="1" dirty="0" smtClean="0">
                <a:latin typeface="Comic Sans MS" panose="030F0702030302020204" pitchFamily="66" charset="0"/>
              </a:rPr>
              <a:t>individuellen Medienkompetenz </a:t>
            </a:r>
            <a:r>
              <a:rPr lang="de-DE" sz="1200" dirty="0" smtClean="0">
                <a:latin typeface="Comic Sans MS" panose="030F0702030302020204" pitchFamily="66" charset="0"/>
              </a:rPr>
              <a:t>unserer </a:t>
            </a:r>
            <a:r>
              <a:rPr lang="de-DE" sz="1200" dirty="0" err="1" smtClean="0">
                <a:latin typeface="Comic Sans MS" panose="030F0702030302020204" pitchFamily="66" charset="0"/>
              </a:rPr>
              <a:t>SchülerInnen</a:t>
            </a:r>
            <a:r>
              <a:rPr lang="de-DE" sz="1200" dirty="0" smtClean="0">
                <a:latin typeface="Comic Sans MS" panose="030F0702030302020204" pitchFamily="66" charset="0"/>
              </a:rPr>
              <a:t>. </a:t>
            </a:r>
          </a:p>
        </p:txBody>
      </p:sp>
    </p:spTree>
    <p:extLst>
      <p:ext uri="{BB962C8B-B14F-4D97-AF65-F5344CB8AC3E}">
        <p14:creationId xmlns:p14="http://schemas.microsoft.com/office/powerpoint/2010/main" val="645645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94122"/>
          </a:xfrm>
        </p:spPr>
        <p:txBody>
          <a:bodyPr>
            <a:normAutofit/>
          </a:bodyPr>
          <a:lstStyle/>
          <a:p>
            <a:r>
              <a:rPr lang="de-DE" sz="2800" b="1" dirty="0" smtClean="0">
                <a:latin typeface="Comic Sans MS" panose="030F0702030302020204" pitchFamily="66" charset="0"/>
              </a:rPr>
              <a:t>3. Förderstunden in Mathematik</a:t>
            </a:r>
            <a:endParaRPr lang="de-DE" sz="2800" b="1" dirty="0">
              <a:latin typeface="Comic Sans MS" panose="030F0702030302020204" pitchFamily="66" charset="0"/>
            </a:endParaRPr>
          </a:p>
        </p:txBody>
      </p:sp>
      <p:sp>
        <p:nvSpPr>
          <p:cNvPr id="3" name="Inhaltsplatzhalter 2"/>
          <p:cNvSpPr>
            <a:spLocks noGrp="1"/>
          </p:cNvSpPr>
          <p:nvPr>
            <p:ph idx="1"/>
          </p:nvPr>
        </p:nvSpPr>
        <p:spPr>
          <a:xfrm>
            <a:off x="467544" y="1484784"/>
            <a:ext cx="8229600" cy="4525963"/>
          </a:xfrm>
        </p:spPr>
        <p:txBody>
          <a:bodyPr>
            <a:noAutofit/>
          </a:bodyPr>
          <a:lstStyle/>
          <a:p>
            <a:pPr>
              <a:lnSpc>
                <a:spcPct val="150000"/>
              </a:lnSpc>
            </a:pPr>
            <a:r>
              <a:rPr lang="de-DE" sz="1400" b="1" dirty="0" smtClean="0">
                <a:latin typeface="Comic Sans MS" panose="030F0702030302020204" pitchFamily="66" charset="0"/>
              </a:rPr>
              <a:t>Förderstunde Klasse 5</a:t>
            </a:r>
            <a:r>
              <a:rPr lang="de-DE" sz="1400" dirty="0" smtClean="0">
                <a:latin typeface="Comic Sans MS" panose="030F0702030302020204" pitchFamily="66" charset="0"/>
              </a:rPr>
              <a:t>: Zur </a:t>
            </a:r>
            <a:r>
              <a:rPr lang="de-DE" sz="1400" dirty="0">
                <a:latin typeface="Comic Sans MS" panose="030F0702030302020204" pitchFamily="66" charset="0"/>
              </a:rPr>
              <a:t>Unterstützung des Übergangs von der Grundschule haben alle </a:t>
            </a:r>
            <a:r>
              <a:rPr lang="de-DE" sz="1400" dirty="0" err="1">
                <a:latin typeface="Comic Sans MS" panose="030F0702030302020204" pitchFamily="66" charset="0"/>
              </a:rPr>
              <a:t>SchülerInnen</a:t>
            </a:r>
            <a:r>
              <a:rPr lang="de-DE" sz="1400" dirty="0">
                <a:latin typeface="Comic Sans MS" panose="030F0702030302020204" pitchFamily="66" charset="0"/>
              </a:rPr>
              <a:t> in Klasse 5 eine Förderstunde Mathematik. </a:t>
            </a:r>
            <a:r>
              <a:rPr lang="de-DE" sz="1400" dirty="0" smtClean="0">
                <a:latin typeface="Comic Sans MS" panose="030F0702030302020204" pitchFamily="66" charset="0"/>
              </a:rPr>
              <a:t>In ihr wird, nach Feststellung </a:t>
            </a:r>
            <a:r>
              <a:rPr lang="de-DE" sz="1400" dirty="0">
                <a:latin typeface="Comic Sans MS" panose="030F0702030302020204" pitchFamily="66" charset="0"/>
              </a:rPr>
              <a:t>des </a:t>
            </a:r>
            <a:r>
              <a:rPr lang="de-DE" sz="1400" dirty="0" smtClean="0">
                <a:latin typeface="Comic Sans MS" panose="030F0702030302020204" pitchFamily="66" charset="0"/>
              </a:rPr>
              <a:t>Förderbedarfs durch die Lernstanderhebung KL.5, für </a:t>
            </a:r>
            <a:r>
              <a:rPr lang="de-DE" sz="1400" dirty="0">
                <a:latin typeface="Comic Sans MS" panose="030F0702030302020204" pitchFamily="66" charset="0"/>
              </a:rPr>
              <a:t>alle </a:t>
            </a:r>
            <a:r>
              <a:rPr lang="de-DE" sz="1400" dirty="0" err="1">
                <a:latin typeface="Comic Sans MS" panose="030F0702030302020204" pitchFamily="66" charset="0"/>
              </a:rPr>
              <a:t>SchülerInnen</a:t>
            </a:r>
            <a:r>
              <a:rPr lang="de-DE" sz="1400" dirty="0">
                <a:latin typeface="Comic Sans MS" panose="030F0702030302020204" pitchFamily="66" charset="0"/>
              </a:rPr>
              <a:t> ein individuelles Förderprogramm </a:t>
            </a:r>
            <a:r>
              <a:rPr lang="de-DE" sz="1400" dirty="0" smtClean="0">
                <a:latin typeface="Comic Sans MS" panose="030F0702030302020204" pitchFamily="66" charset="0"/>
              </a:rPr>
              <a:t>erstellt, das alle Leistungsniveaus berücksichtigt.</a:t>
            </a:r>
          </a:p>
          <a:p>
            <a:pPr>
              <a:lnSpc>
                <a:spcPct val="150000"/>
              </a:lnSpc>
            </a:pPr>
            <a:r>
              <a:rPr lang="de-DE" sz="1400" b="1" dirty="0" smtClean="0">
                <a:latin typeface="Comic Sans MS" panose="030F0702030302020204" pitchFamily="66" charset="0"/>
              </a:rPr>
              <a:t>Die freiwillige Förderstunde in Klasse 8 </a:t>
            </a:r>
            <a:r>
              <a:rPr lang="de-DE" sz="1400" dirty="0" smtClean="0">
                <a:latin typeface="Comic Sans MS" panose="030F0702030302020204" pitchFamily="66" charset="0"/>
              </a:rPr>
              <a:t>hilft den </a:t>
            </a:r>
            <a:r>
              <a:rPr lang="de-DE" sz="1400" dirty="0" err="1" smtClean="0">
                <a:latin typeface="Comic Sans MS" panose="030F0702030302020204" pitchFamily="66" charset="0"/>
              </a:rPr>
              <a:t>SchülerInnen</a:t>
            </a:r>
            <a:r>
              <a:rPr lang="de-DE" sz="1400" dirty="0" smtClean="0">
                <a:latin typeface="Comic Sans MS" panose="030F0702030302020204" pitchFamily="66" charset="0"/>
              </a:rPr>
              <a:t> etwaige Versäumnisse während der Unterstufe rechtzeitig aufzuholen.</a:t>
            </a:r>
            <a:endParaRPr lang="de-DE" sz="1400" dirty="0">
              <a:latin typeface="Comic Sans MS" panose="030F0702030302020204" pitchFamily="66" charset="0"/>
            </a:endParaRPr>
          </a:p>
          <a:p>
            <a:pPr>
              <a:lnSpc>
                <a:spcPct val="150000"/>
              </a:lnSpc>
            </a:pPr>
            <a:r>
              <a:rPr lang="de-DE" sz="1400" b="1" dirty="0" smtClean="0">
                <a:latin typeface="Comic Sans MS" panose="030F0702030302020204" pitchFamily="66" charset="0"/>
              </a:rPr>
              <a:t>Differenzierungsstunde Klasse 10</a:t>
            </a:r>
            <a:r>
              <a:rPr lang="de-DE" sz="1400" dirty="0" smtClean="0">
                <a:latin typeface="Comic Sans MS" panose="030F0702030302020204" pitchFamily="66" charset="0"/>
              </a:rPr>
              <a:t>: Vor </a:t>
            </a:r>
            <a:r>
              <a:rPr lang="de-DE" sz="1400" dirty="0">
                <a:latin typeface="Comic Sans MS" panose="030F0702030302020204" pitchFamily="66" charset="0"/>
              </a:rPr>
              <a:t>dem Übergang in die Kursstufe gibt es in Klassenstufe 10 in Mathematik eine zusätzliche Differenzierungsstunde. Sie dient unter anderem zur Unterstützung bei der Entscheidung für Mathematik als Basisfach (3-stündig, „Grundkurs“) oder Leistungsfach (5-stündig, „Leistungskurs“) in der Kursstufe</a:t>
            </a:r>
            <a:r>
              <a:rPr lang="de-DE" sz="1400" dirty="0" smtClean="0">
                <a:latin typeface="Comic Sans MS" panose="030F0702030302020204" pitchFamily="66" charset="0"/>
              </a:rPr>
              <a:t>.</a:t>
            </a:r>
          </a:p>
          <a:p>
            <a:pPr>
              <a:lnSpc>
                <a:spcPct val="150000"/>
              </a:lnSpc>
            </a:pPr>
            <a:r>
              <a:rPr lang="de-DE" sz="1400" dirty="0" smtClean="0">
                <a:latin typeface="Comic Sans MS" panose="030F0702030302020204" pitchFamily="66" charset="0"/>
              </a:rPr>
              <a:t>In der Kursstufe bieten wir für interessierte Schülerinnen und Schüler einen </a:t>
            </a:r>
            <a:r>
              <a:rPr lang="de-DE" sz="1400" b="1" dirty="0" smtClean="0">
                <a:latin typeface="Comic Sans MS" panose="030F0702030302020204" pitchFamily="66" charset="0"/>
              </a:rPr>
              <a:t>Vorbereitungskurs für das schriftliche Abitur</a:t>
            </a:r>
            <a:r>
              <a:rPr lang="de-DE" sz="1400" dirty="0">
                <a:latin typeface="Comic Sans MS" panose="030F0702030302020204" pitchFamily="66" charset="0"/>
              </a:rPr>
              <a:t> </a:t>
            </a:r>
            <a:r>
              <a:rPr lang="de-DE" sz="1400" dirty="0" smtClean="0">
                <a:latin typeface="Comic Sans MS" panose="030F0702030302020204" pitchFamily="66" charset="0"/>
              </a:rPr>
              <a:t>an.</a:t>
            </a:r>
            <a:endParaRPr lang="de-DE" sz="1400" dirty="0">
              <a:latin typeface="Comic Sans MS" panose="030F0702030302020204" pitchFamily="66" charset="0"/>
            </a:endParaRPr>
          </a:p>
          <a:p>
            <a:pPr marL="0" indent="0">
              <a:buNone/>
            </a:pPr>
            <a:endParaRPr lang="de-DE" dirty="0"/>
          </a:p>
        </p:txBody>
      </p:sp>
    </p:spTree>
    <p:extLst>
      <p:ext uri="{BB962C8B-B14F-4D97-AF65-F5344CB8AC3E}">
        <p14:creationId xmlns:p14="http://schemas.microsoft.com/office/powerpoint/2010/main" val="983101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63688" y="116632"/>
            <a:ext cx="5688632" cy="936104"/>
          </a:xfrm>
        </p:spPr>
        <p:txBody>
          <a:bodyPr>
            <a:normAutofit/>
          </a:bodyPr>
          <a:lstStyle/>
          <a:p>
            <a:r>
              <a:rPr lang="de-DE" sz="2800" b="1" dirty="0" smtClean="0">
                <a:latin typeface="Comic Sans MS" panose="030F0702030302020204" pitchFamily="66" charset="0"/>
              </a:rPr>
              <a:t>4. Problem des Monats</a:t>
            </a:r>
            <a:endParaRPr lang="de-DE" sz="2800" b="1" dirty="0">
              <a:latin typeface="Comic Sans MS" panose="030F0702030302020204" pitchFamily="66" charset="0"/>
            </a:endParaRPr>
          </a:p>
        </p:txBody>
      </p:sp>
      <p:sp>
        <p:nvSpPr>
          <p:cNvPr id="3" name="Untertitel 2"/>
          <p:cNvSpPr>
            <a:spLocks noGrp="1"/>
          </p:cNvSpPr>
          <p:nvPr>
            <p:ph type="subTitle" idx="1"/>
          </p:nvPr>
        </p:nvSpPr>
        <p:spPr>
          <a:xfrm>
            <a:off x="323528" y="933902"/>
            <a:ext cx="4176464" cy="1414978"/>
          </a:xfrm>
        </p:spPr>
        <p:txBody>
          <a:bodyPr>
            <a:normAutofit/>
          </a:bodyPr>
          <a:lstStyle/>
          <a:p>
            <a:r>
              <a:rPr lang="de-DE" sz="1400" dirty="0" smtClean="0">
                <a:solidFill>
                  <a:schemeClr val="tx1"/>
                </a:solidFill>
                <a:latin typeface="Comic Sans MS" panose="030F0702030302020204" pitchFamily="66" charset="0"/>
              </a:rPr>
              <a:t>Viele </a:t>
            </a:r>
            <a:r>
              <a:rPr lang="de-DE" sz="1400" dirty="0" err="1" smtClean="0">
                <a:solidFill>
                  <a:schemeClr val="tx1"/>
                </a:solidFill>
                <a:latin typeface="Comic Sans MS" panose="030F0702030302020204" pitchFamily="66" charset="0"/>
              </a:rPr>
              <a:t>SchülerInnen</a:t>
            </a:r>
            <a:r>
              <a:rPr lang="de-DE" sz="1400" dirty="0" smtClean="0">
                <a:solidFill>
                  <a:schemeClr val="tx1"/>
                </a:solidFill>
                <a:latin typeface="Comic Sans MS" panose="030F0702030302020204" pitchFamily="66" charset="0"/>
              </a:rPr>
              <a:t> der Klassen 5 bis 7 knobeln jeden Monat aufs Neue, um dieses „Problem“ zu lösen. Die erfolgreichsten und ausdauerndsten „Knobler“ werden bei unserem gemeinsamen Schuljahresabschluss  geehrt und erhalten ihren verdienten „Knobelpreis“</a:t>
            </a:r>
            <a:endParaRPr lang="de-DE" sz="1400" dirty="0">
              <a:solidFill>
                <a:schemeClr val="tx1"/>
              </a:solidFill>
              <a:latin typeface="Comic Sans MS" panose="030F0702030302020204" pitchFamily="66" charset="0"/>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2442424"/>
            <a:ext cx="3007000" cy="4254174"/>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5" y="908720"/>
            <a:ext cx="4010921" cy="5677080"/>
          </a:xfrm>
          <a:prstGeom prst="rect">
            <a:avLst/>
          </a:prstGeom>
        </p:spPr>
      </p:pic>
    </p:spTree>
    <p:extLst>
      <p:ext uri="{BB962C8B-B14F-4D97-AF65-F5344CB8AC3E}">
        <p14:creationId xmlns:p14="http://schemas.microsoft.com/office/powerpoint/2010/main" val="952764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188640"/>
            <a:ext cx="7894492" cy="792088"/>
          </a:xfrm>
        </p:spPr>
        <p:txBody>
          <a:bodyPr>
            <a:normAutofit/>
          </a:bodyPr>
          <a:lstStyle/>
          <a:p>
            <a:r>
              <a:rPr lang="de-DE" sz="2800" b="1" dirty="0" smtClean="0">
                <a:latin typeface="Comic Sans MS" panose="030F0702030302020204" pitchFamily="66" charset="0"/>
              </a:rPr>
              <a:t>5. Tag der Mathematik</a:t>
            </a:r>
            <a:endParaRPr lang="de-DE" sz="2800" b="1" dirty="0">
              <a:latin typeface="Comic Sans MS" panose="030F0702030302020204" pitchFamily="66" charset="0"/>
            </a:endParaRPr>
          </a:p>
        </p:txBody>
      </p:sp>
      <p:sp>
        <p:nvSpPr>
          <p:cNvPr id="3" name="Inhaltsplatzhalter 2"/>
          <p:cNvSpPr>
            <a:spLocks noGrp="1"/>
          </p:cNvSpPr>
          <p:nvPr>
            <p:ph idx="1"/>
          </p:nvPr>
        </p:nvSpPr>
        <p:spPr>
          <a:xfrm>
            <a:off x="323528" y="908720"/>
            <a:ext cx="8294668" cy="1296144"/>
          </a:xfrm>
        </p:spPr>
        <p:txBody>
          <a:bodyPr>
            <a:noAutofit/>
          </a:bodyPr>
          <a:lstStyle/>
          <a:p>
            <a:pPr marL="0" indent="0">
              <a:lnSpc>
                <a:spcPct val="150000"/>
              </a:lnSpc>
              <a:buNone/>
            </a:pPr>
            <a:r>
              <a:rPr lang="de-DE" sz="1400" dirty="0" smtClean="0">
                <a:latin typeface="Comic Sans MS" panose="030F0702030302020204" pitchFamily="66" charset="0"/>
              </a:rPr>
              <a:t>Jedes Jahr lädt die Universität Heidelberg Schülerinnen und Schüler zu einem Tag der Mathematik ein.  Nach einer interessanten Vorlesung  treten Schulteams unterteilt in Unterstufe und Mittelstufe  in Wettbewerben  gegen </a:t>
            </a:r>
            <a:r>
              <a:rPr lang="de-DE" sz="1400" dirty="0">
                <a:latin typeface="Comic Sans MS" panose="030F0702030302020204" pitchFamily="66" charset="0"/>
              </a:rPr>
              <a:t>T</a:t>
            </a:r>
            <a:r>
              <a:rPr lang="de-DE" sz="1400" dirty="0" smtClean="0">
                <a:latin typeface="Comic Sans MS" panose="030F0702030302020204" pitchFamily="66" charset="0"/>
              </a:rPr>
              <a:t>eams aus anderen Schulen  an.  </a:t>
            </a:r>
            <a:endParaRPr lang="de-DE" sz="1400" dirty="0">
              <a:latin typeface="Comic Sans MS" panose="030F0702030302020204" pitchFamily="66" charset="0"/>
            </a:endParaRPr>
          </a:p>
        </p:txBody>
      </p:sp>
      <p:sp>
        <p:nvSpPr>
          <p:cNvPr id="4" name="Textfeld 3"/>
          <p:cNvSpPr txBox="1"/>
          <p:nvPr/>
        </p:nvSpPr>
        <p:spPr>
          <a:xfrm>
            <a:off x="286168" y="5373216"/>
            <a:ext cx="8640960" cy="1224136"/>
          </a:xfrm>
          <a:prstGeom prst="rect">
            <a:avLst/>
          </a:prstGeom>
          <a:noFill/>
        </p:spPr>
        <p:txBody>
          <a:bodyPr wrap="square" rtlCol="0">
            <a:noAutofit/>
          </a:bodyPr>
          <a:lstStyle/>
          <a:p>
            <a:pPr>
              <a:lnSpc>
                <a:spcPct val="150000"/>
              </a:lnSpc>
            </a:pPr>
            <a:r>
              <a:rPr lang="de-DE" sz="1400" b="1" dirty="0" smtClean="0">
                <a:latin typeface="Comic Sans MS" panose="030F0702030302020204" pitchFamily="66" charset="0"/>
              </a:rPr>
              <a:t>Eine der sechs Aufgaben, die unser Mittelstufenteam 2020 zu lösen hatte, lautete:</a:t>
            </a:r>
            <a:endParaRPr lang="de-DE" sz="1400" dirty="0">
              <a:latin typeface="Comic Sans MS" panose="030F0702030302020204" pitchFamily="66" charset="0"/>
            </a:endParaRPr>
          </a:p>
          <a:p>
            <a:pPr>
              <a:lnSpc>
                <a:spcPct val="150000"/>
              </a:lnSpc>
            </a:pPr>
            <a:r>
              <a:rPr lang="de-DE" sz="1200" dirty="0">
                <a:latin typeface="Comic Sans MS" panose="030F0702030302020204" pitchFamily="66" charset="0"/>
              </a:rPr>
              <a:t>Auf einer Geburtstagsfeier sind 31 Gäste eingeladen. Manche davon kennen sich, andere wiederum nicht. Beweise, dass es unter diesen Gästen mindestens zwei gibt, die die gleiche Zahl von Gästen kennen. Wir gehen davon aus, dass jeder Gast sich selbst kennt, und dass, wenn ein Gast A den Gast B kennt, auch der Gast B den Gast A kennt</a:t>
            </a:r>
            <a:r>
              <a:rPr lang="de-DE" sz="1200" dirty="0" smtClean="0">
                <a:latin typeface="Comic Sans MS" panose="030F0702030302020204" pitchFamily="66" charset="0"/>
              </a:rPr>
              <a:t>.                                </a:t>
            </a:r>
            <a:endParaRPr lang="de-DE" sz="800" dirty="0">
              <a:latin typeface="Comic Sans MS" panose="030F0702030302020204" pitchFamily="66" charset="0"/>
            </a:endParaRPr>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059927"/>
            <a:ext cx="4248472" cy="318635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2078843"/>
            <a:ext cx="3803784" cy="285283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4784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260648"/>
            <a:ext cx="5040560" cy="864096"/>
          </a:xfrm>
        </p:spPr>
        <p:txBody>
          <a:bodyPr>
            <a:normAutofit/>
          </a:bodyPr>
          <a:lstStyle/>
          <a:p>
            <a:pPr algn="l"/>
            <a:r>
              <a:rPr lang="de-DE" sz="2400" b="1" dirty="0" smtClean="0">
                <a:latin typeface="Comic Sans MS" panose="030F0702030302020204" pitchFamily="66" charset="0"/>
              </a:rPr>
              <a:t>6. Lange Nacht der Mathematik</a:t>
            </a:r>
            <a:endParaRPr lang="de-DE" sz="2400" b="1" dirty="0">
              <a:latin typeface="Comic Sans MS" panose="030F0702030302020204" pitchFamily="66" charset="0"/>
            </a:endParaRPr>
          </a:p>
        </p:txBody>
      </p:sp>
      <p:pic>
        <p:nvPicPr>
          <p:cNvPr id="5" name="Grafik 4">
            <a:extLst>
              <a:ext uri="{FF2B5EF4-FFF2-40B4-BE49-F238E27FC236}">
                <a16:creationId xmlns:lc="http://schemas.openxmlformats.org/drawingml/2006/lockedCanvas" xmlns:a16="http://schemas.microsoft.com/office/drawing/2014/main" xmlns="" id="{797013C4-EDDA-44CC-AECB-B6F211936E6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667" r="4" b="7964"/>
          <a:stretch/>
        </p:blipFill>
        <p:spPr>
          <a:xfrm>
            <a:off x="4806772" y="404664"/>
            <a:ext cx="4175841" cy="2579828"/>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7" name="Grafik 6">
            <a:extLst>
              <a:ext uri="{FF2B5EF4-FFF2-40B4-BE49-F238E27FC236}">
                <a16:creationId xmlns:lc="http://schemas.openxmlformats.org/drawingml/2006/lockedCanvas" xmlns:a16="http://schemas.microsoft.com/office/drawing/2014/main" xmlns="" id="{8444190E-AE9A-4351-BC4B-C880EE7942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48" r="9286"/>
          <a:stretch/>
        </p:blipFill>
        <p:spPr>
          <a:xfrm>
            <a:off x="135115" y="3809018"/>
            <a:ext cx="3312368" cy="2910168"/>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6" name="Grafik 5">
            <a:extLst>
              <a:ext uri="{FF2B5EF4-FFF2-40B4-BE49-F238E27FC236}">
                <a16:creationId xmlns:lc="http://schemas.openxmlformats.org/drawingml/2006/lockedCanvas" xmlns:a16="http://schemas.microsoft.com/office/drawing/2014/main" xmlns="" id="{1B652CD9-BDF5-4F53-881B-3D85DB9F79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538" r="1" b="3726"/>
          <a:stretch/>
        </p:blipFill>
        <p:spPr>
          <a:xfrm>
            <a:off x="2771800" y="2747870"/>
            <a:ext cx="6121118" cy="398196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3" name="Inhaltsplatzhalter 2"/>
          <p:cNvSpPr>
            <a:spLocks noGrp="1"/>
          </p:cNvSpPr>
          <p:nvPr>
            <p:ph idx="1"/>
          </p:nvPr>
        </p:nvSpPr>
        <p:spPr>
          <a:xfrm>
            <a:off x="360990" y="1052736"/>
            <a:ext cx="4389571" cy="1440160"/>
          </a:xfrm>
        </p:spPr>
        <p:txBody>
          <a:bodyPr>
            <a:noAutofit/>
          </a:bodyPr>
          <a:lstStyle/>
          <a:p>
            <a:pPr marL="0" indent="0">
              <a:lnSpc>
                <a:spcPct val="150000"/>
              </a:lnSpc>
              <a:buNone/>
            </a:pPr>
            <a:r>
              <a:rPr lang="de-DE" sz="1200" dirty="0" smtClean="0">
                <a:latin typeface="Comic Sans MS" panose="030F0702030302020204" pitchFamily="66" charset="0"/>
              </a:rPr>
              <a:t>Als mathematische Herausforderung hat sich die „Lange Nacht der Mathematik“ erwiesen. Auch hier treten Schulen gegeneinander an. Die Aufgaben werden abends  im Internet veröffentlicht, weiter kommt nur wer sie gelöst hat – und das kann die ganze Nacht dauern.</a:t>
            </a:r>
          </a:p>
        </p:txBody>
      </p:sp>
      <p:sp>
        <p:nvSpPr>
          <p:cNvPr id="4" name="Textfeld 3"/>
          <p:cNvSpPr txBox="1"/>
          <p:nvPr/>
        </p:nvSpPr>
        <p:spPr>
          <a:xfrm>
            <a:off x="395536" y="2636912"/>
            <a:ext cx="2376264" cy="923330"/>
          </a:xfrm>
          <a:prstGeom prst="rect">
            <a:avLst/>
          </a:prstGeom>
          <a:noFill/>
        </p:spPr>
        <p:txBody>
          <a:bodyPr wrap="square" rtlCol="0">
            <a:spAutoFit/>
          </a:bodyPr>
          <a:lstStyle/>
          <a:p>
            <a:pPr>
              <a:lnSpc>
                <a:spcPct val="150000"/>
              </a:lnSpc>
            </a:pPr>
            <a:r>
              <a:rPr lang="de-DE" sz="1200" dirty="0">
                <a:latin typeface="Comic Sans MS" panose="030F0702030302020204" pitchFamily="66" charset="0"/>
              </a:rPr>
              <a:t>Besonders </a:t>
            </a:r>
            <a:r>
              <a:rPr lang="de-DE" sz="1200" dirty="0" smtClean="0">
                <a:latin typeface="Comic Sans MS" panose="030F0702030302020204" pitchFamily="66" charset="0"/>
              </a:rPr>
              <a:t>attraktiv – die anschließende Übernachtung </a:t>
            </a:r>
          </a:p>
          <a:p>
            <a:pPr>
              <a:lnSpc>
                <a:spcPct val="150000"/>
              </a:lnSpc>
            </a:pPr>
            <a:r>
              <a:rPr lang="de-DE" sz="1200" dirty="0" smtClean="0">
                <a:latin typeface="Comic Sans MS" panose="030F0702030302020204" pitchFamily="66" charset="0"/>
              </a:rPr>
              <a:t>in </a:t>
            </a:r>
            <a:r>
              <a:rPr lang="de-DE" sz="1200" dirty="0">
                <a:latin typeface="Comic Sans MS" panose="030F0702030302020204" pitchFamily="66" charset="0"/>
              </a:rPr>
              <a:t>der </a:t>
            </a:r>
            <a:r>
              <a:rPr lang="de-DE" sz="1200" dirty="0" smtClean="0">
                <a:latin typeface="Comic Sans MS" panose="030F0702030302020204" pitchFamily="66" charset="0"/>
              </a:rPr>
              <a:t>Schule!</a:t>
            </a:r>
            <a:endParaRPr lang="de-DE" sz="1200" dirty="0">
              <a:latin typeface="Comic Sans MS" panose="030F0702030302020204" pitchFamily="66" charset="0"/>
            </a:endParaRPr>
          </a:p>
        </p:txBody>
      </p:sp>
    </p:spTree>
    <p:extLst>
      <p:ext uri="{BB962C8B-B14F-4D97-AF65-F5344CB8AC3E}">
        <p14:creationId xmlns:p14="http://schemas.microsoft.com/office/powerpoint/2010/main" val="302417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extLst>
              <a:ext uri="{BEBA8EAE-BF5A-486C-A8C5-ECC9F3942E4B}">
                <a14:imgProps xmlns:a14="http://schemas.microsoft.com/office/drawing/2010/main">
                  <a14:imgLayer r:embed="rId3">
                    <a14:imgEffect>
                      <a14:artisticGlowEdges smoothness="5"/>
                    </a14:imgEffect>
                  </a14:imgLayer>
                </a14:imgProps>
              </a:ext>
            </a:extLst>
          </a:blip>
          <a:srcRect/>
          <a:stretch>
            <a:fillRect t="-15000" b="-5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229600" cy="864096"/>
          </a:xfrm>
        </p:spPr>
        <p:txBody>
          <a:bodyPr>
            <a:normAutofit/>
          </a:bodyPr>
          <a:lstStyle/>
          <a:p>
            <a:r>
              <a:rPr lang="de-DE" sz="2800" b="1" dirty="0" smtClean="0">
                <a:latin typeface="Comic Sans MS" panose="030F0702030302020204" pitchFamily="66" charset="0"/>
              </a:rPr>
              <a:t>7. Experimente im Mathematikunterricht</a:t>
            </a:r>
            <a:endParaRPr lang="de-DE" sz="2800" b="1" dirty="0">
              <a:latin typeface="Comic Sans MS" panose="030F0702030302020204" pitchFamily="66" charset="0"/>
            </a:endParaRPr>
          </a:p>
        </p:txBody>
      </p:sp>
      <p:pic>
        <p:nvPicPr>
          <p:cNvPr id="4" name="Grafik 3">
            <a:extLst>
              <a:ext uri="{FF2B5EF4-FFF2-40B4-BE49-F238E27FC236}">
                <a16:creationId xmlns:lc="http://schemas.openxmlformats.org/drawingml/2006/lockedCanvas" xmlns:a16="http://schemas.microsoft.com/office/drawing/2014/main" xmlns="" id="{7D5C30B3-9223-46D5-9336-DBBD29E650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 b="10735"/>
          <a:stretch/>
        </p:blipFill>
        <p:spPr>
          <a:xfrm rot="5400000">
            <a:off x="-497068" y="2179816"/>
            <a:ext cx="4261105" cy="2852688"/>
          </a:xfrm>
          <a:prstGeom prst="rect">
            <a:avLst/>
          </a:prstGeom>
        </p:spPr>
      </p:pic>
      <p:pic>
        <p:nvPicPr>
          <p:cNvPr id="5" name="Grafik 4">
            <a:extLst>
              <a:ext uri="{FF2B5EF4-FFF2-40B4-BE49-F238E27FC236}">
                <a16:creationId xmlns:lc="http://schemas.openxmlformats.org/drawingml/2006/lockedCanvas" xmlns:a16="http://schemas.microsoft.com/office/drawing/2014/main" xmlns="" id="{01CEBC41-56FF-4704-9621-D45F6D65417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6661" b="-3"/>
          <a:stretch/>
        </p:blipFill>
        <p:spPr>
          <a:xfrm rot="5400000">
            <a:off x="3357237" y="984613"/>
            <a:ext cx="2304258" cy="2728536"/>
          </a:xfrm>
          <a:prstGeom prst="rect">
            <a:avLst/>
          </a:prstGeom>
        </p:spPr>
      </p:pic>
      <p:pic>
        <p:nvPicPr>
          <p:cNvPr id="6" name="Grafik 5">
            <a:extLst>
              <a:ext uri="{FF2B5EF4-FFF2-40B4-BE49-F238E27FC236}">
                <a16:creationId xmlns:lc="http://schemas.openxmlformats.org/drawingml/2006/lockedCanvas" xmlns:a16="http://schemas.microsoft.com/office/drawing/2014/main" xmlns="" id="{1C964364-1F7A-4C6F-828E-1F485760CAE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561" r="32180" b="1"/>
          <a:stretch/>
        </p:blipFill>
        <p:spPr>
          <a:xfrm rot="5400000">
            <a:off x="3358929" y="3359185"/>
            <a:ext cx="2304258" cy="2731920"/>
          </a:xfrm>
          <a:prstGeom prst="rect">
            <a:avLst/>
          </a:prstGeom>
        </p:spPr>
      </p:pic>
      <p:pic>
        <p:nvPicPr>
          <p:cNvPr id="7" name="Grafik 6">
            <a:extLst>
              <a:ext uri="{FF2B5EF4-FFF2-40B4-BE49-F238E27FC236}">
                <a16:creationId xmlns:lc="http://schemas.openxmlformats.org/drawingml/2006/lockedCanvas" xmlns:a16="http://schemas.microsoft.com/office/drawing/2014/main" xmlns="" id="{6B8240F3-4C44-4003-BD5D-F7E0F7FC50C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832" r="2" b="1031"/>
          <a:stretch/>
        </p:blipFill>
        <p:spPr>
          <a:xfrm rot="5400000">
            <a:off x="5296117" y="2101891"/>
            <a:ext cx="4261104" cy="3008534"/>
          </a:xfrm>
          <a:prstGeom prst="rect">
            <a:avLst/>
          </a:prstGeom>
        </p:spPr>
      </p:pic>
      <p:sp>
        <p:nvSpPr>
          <p:cNvPr id="8" name="Textfeld 7"/>
          <p:cNvSpPr txBox="1"/>
          <p:nvPr/>
        </p:nvSpPr>
        <p:spPr>
          <a:xfrm>
            <a:off x="5922402" y="5877273"/>
            <a:ext cx="2970078" cy="246221"/>
          </a:xfrm>
          <a:prstGeom prst="rect">
            <a:avLst/>
          </a:prstGeom>
          <a:noFill/>
        </p:spPr>
        <p:txBody>
          <a:bodyPr wrap="square" rtlCol="0">
            <a:spAutoFit/>
          </a:bodyPr>
          <a:lstStyle/>
          <a:p>
            <a:r>
              <a:rPr lang="de-DE" sz="1000" dirty="0" err="1" smtClean="0">
                <a:latin typeface="Comic Sans MS" panose="030F0702030302020204" pitchFamily="66" charset="0"/>
              </a:rPr>
              <a:t>Marshmallow</a:t>
            </a:r>
            <a:r>
              <a:rPr lang="de-DE" sz="1000" dirty="0" smtClean="0">
                <a:latin typeface="Comic Sans MS" panose="030F0702030302020204" pitchFamily="66" charset="0"/>
              </a:rPr>
              <a:t>-Challenge in einer zehnten Klasse</a:t>
            </a:r>
            <a:endParaRPr lang="de-DE" sz="1000" dirty="0">
              <a:latin typeface="Comic Sans MS" panose="030F0702030302020204" pitchFamily="66" charset="0"/>
            </a:endParaRPr>
          </a:p>
        </p:txBody>
      </p:sp>
    </p:spTree>
    <p:extLst>
      <p:ext uri="{BB962C8B-B14F-4D97-AF65-F5344CB8AC3E}">
        <p14:creationId xmlns:p14="http://schemas.microsoft.com/office/powerpoint/2010/main" val="841857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814</Words>
  <Application>Microsoft Office PowerPoint</Application>
  <PresentationFormat>Bildschirmpräsentation (4:3)</PresentationFormat>
  <Paragraphs>56</Paragraphs>
  <Slides>10</Slides>
  <Notes>0</Notes>
  <HiddenSlides>0</HiddenSlides>
  <MMClips>0</MMClips>
  <ScaleCrop>false</ScaleCrop>
  <HeadingPairs>
    <vt:vector size="4" baseType="variant">
      <vt:variant>
        <vt:lpstr>Design</vt:lpstr>
      </vt:variant>
      <vt:variant>
        <vt:i4>1</vt:i4>
      </vt:variant>
      <vt:variant>
        <vt:lpstr>Folientitel</vt:lpstr>
      </vt:variant>
      <vt:variant>
        <vt:i4>10</vt:i4>
      </vt:variant>
    </vt:vector>
  </HeadingPairs>
  <TitlesOfParts>
    <vt:vector size="11" baseType="lpstr">
      <vt:lpstr>Larissa</vt:lpstr>
      <vt:lpstr>Fachbereich  Mathematik</vt:lpstr>
      <vt:lpstr>Inhaltsverzeichnis</vt:lpstr>
      <vt:lpstr>1.Allgemeine Informationen</vt:lpstr>
      <vt:lpstr>2. Einige Ziele des Mathematikunterrichts</vt:lpstr>
      <vt:lpstr>3. Förderstunden in Mathematik</vt:lpstr>
      <vt:lpstr>4. Problem des Monats</vt:lpstr>
      <vt:lpstr>5. Tag der Mathematik</vt:lpstr>
      <vt:lpstr>6. Lange Nacht der Mathematik</vt:lpstr>
      <vt:lpstr>7. Experimente im Mathematikunterricht</vt:lpstr>
      <vt:lpstr>8. Tag der offenen Tür (Mathezimmer)  Mathematik ohne Grenzen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Fachbereich  Mathematik</dc:title>
  <dc:creator>Martin</dc:creator>
  <cp:lastModifiedBy>Martin</cp:lastModifiedBy>
  <cp:revision>51</cp:revision>
  <dcterms:created xsi:type="dcterms:W3CDTF">2021-02-01T15:28:10Z</dcterms:created>
  <dcterms:modified xsi:type="dcterms:W3CDTF">2021-02-09T11:29:25Z</dcterms:modified>
</cp:coreProperties>
</file>